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7272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Begrüßung. Ziel: Jede und jeder kann danach eine Überzeit eintragen und eine vergessene Stempelung nachtragen – und weiß, was danach damit passiert. Etwa 15 Minuten.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Wichtig gleich am Anfang: Der Eintrag allein verändert das Zeitkonto nicht. Das nimmt die Sorge, man könnte "aus Versehen etwas gutschreiben".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Der Hinweis auf die eigenen Einträge beruhigt erfahrungsgemäß am meisten. Er steht wörtlich im Bereich unter "Zeitraum &amp; Aktionen".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Kurz auf den Zeitraum oben hinweisen: Wer seinen Eintrag von letztem Monat sucht und ihn nicht findet, hat meist nur den Zeitraum nicht weit genug gesetzt.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Der rechte Kasten ist der wichtigste Teil. Eine gute Begründung erspart Rückfragen und beschleunigt die Freigabe.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Am Beispiel zeigen: Das Feld Person lässt sich nicht ändern. Wer für jemand anderen eintragen muss, wendet sich an die Leitung.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Hier lohnt der Hinweis auf den Statusfilter: "Offen" zeigt auf einen Blick, worauf man noch wartet.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Häufigste Rückfrage: "Ich habe doch eingetragen." Meist wurde das Formular ausgefüllt, aber nicht gespeichert. Deshalb der Hinweis unten.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Der dritte Punkt ist der, der Vertrauen schafft: Es lässt sich später nachvollziehen, wer etwas geändert hat. Das schützt beide Seiten.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Diese vier decken erfahrungsgemäß die meisten Rückfragen ab. Bei Bedarf hier eure eigenen Beispiele ergänzen.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Diese Folie eignet sich als Aushang im Teamzimmer.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Zum Abschluss eine Testeintragung gemeinsam anlegen und wieder löschen. Das nimmt die Hemmschwelle und zeigt zugleich, dass sich ein offener Eintrag löschen lässt.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24E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05840" y="2286000"/>
            <a:ext cx="10058400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5400" b="1">
                <a:solidFill>
                  <a:srgbClr val="FFFFFF"/>
                </a:solidFill>
                <a:latin typeface="Cambria"/>
              </a:rPr>
              <a:t>Überzeit &amp; Korrekturen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3429000"/>
            <a:ext cx="100584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400" b="0">
                <a:solidFill>
                  <a:srgbClr val="5EEAD4"/>
                </a:solidFill>
                <a:latin typeface="Cambria"/>
              </a:rPr>
              <a:t>im KIVANDO-Portal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4114800"/>
            <a:ext cx="10058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>
                <a:solidFill>
                  <a:srgbClr val="B3CCD4"/>
                </a:solidFill>
                <a:latin typeface="Calibri"/>
              </a:rPr>
              <a:t>Einführung für das pädagogische Team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4572000"/>
            <a:ext cx="10058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00" b="0">
                <a:solidFill>
                  <a:srgbClr val="8FB5BC"/>
                </a:solidFill>
                <a:latin typeface="Calibri"/>
              </a:rPr>
              <a:t>Überzeit beantragen · Vergessene Stempelung nachtragen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>
                <a:solidFill>
                  <a:srgbClr val="024E56"/>
                </a:solidFill>
                <a:latin typeface="Cambria"/>
              </a:rPr>
              <a:t>Wofür ist das da?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07008"/>
            <a:ext cx="10881360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de-DE" sz="1500" dirty="0">
                <a:solidFill>
                  <a:srgbClr val="5B7472"/>
                </a:solidFill>
                <a:latin typeface="Calibri"/>
              </a:rPr>
              <a:t>Nachvollziehbarkeit, Einhaltung der Löschfristen, weniger Papierkram</a:t>
            </a:r>
            <a:r>
              <a:rPr sz="1500" b="0" dirty="0">
                <a:solidFill>
                  <a:srgbClr val="5B7472"/>
                </a:solidFill>
                <a:latin typeface="Calibri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>
                <a:solidFill>
                  <a:srgbClr val="5B7472"/>
                </a:solidFill>
                <a:latin typeface="Calibri"/>
              </a:rPr>
              <a:t>Überzeit &amp; Korrekturen im KIVANDO-Portal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00800"/>
            <a:ext cx="6858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>
                <a:solidFill>
                  <a:srgbClr val="5B7472"/>
                </a:solidFill>
                <a:latin typeface="Calibri"/>
              </a:rPr>
              <a:t>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874519"/>
            <a:ext cx="5257800" cy="269748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Oval 6"/>
          <p:cNvSpPr/>
          <p:nvPr/>
        </p:nvSpPr>
        <p:spPr>
          <a:xfrm>
            <a:off x="960120" y="2194560"/>
            <a:ext cx="685800" cy="685800"/>
          </a:xfrm>
          <a:prstGeom prst="ellipse">
            <a:avLst/>
          </a:prstGeom>
          <a:solidFill>
            <a:srgbClr val="00A8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10512" y="2304288"/>
            <a:ext cx="384048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dirty="0" err="1">
                <a:solidFill>
                  <a:srgbClr val="024E56"/>
                </a:solidFill>
                <a:latin typeface="Calibri"/>
              </a:rPr>
              <a:t>Überzeit</a:t>
            </a:r>
            <a:r>
              <a:rPr sz="1700" b="1" dirty="0">
                <a:solidFill>
                  <a:srgbClr val="024E56"/>
                </a:solidFill>
                <a:latin typeface="Calibri"/>
              </a:rPr>
              <a:t> </a:t>
            </a:r>
            <a:r>
              <a:rPr sz="1700" b="1" dirty="0" err="1">
                <a:solidFill>
                  <a:srgbClr val="024E56"/>
                </a:solidFill>
                <a:latin typeface="Calibri"/>
              </a:rPr>
              <a:t>beantragen</a:t>
            </a:r>
            <a:endParaRPr sz="1700" b="1" dirty="0">
              <a:solidFill>
                <a:srgbClr val="024E56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5840" y="3108960"/>
            <a:ext cx="4617720" cy="1828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00" b="0" dirty="0">
                <a:solidFill>
                  <a:srgbClr val="5B7472"/>
                </a:solidFill>
                <a:latin typeface="Calibri"/>
              </a:rPr>
              <a:t>Du hast </a:t>
            </a:r>
            <a:r>
              <a:rPr sz="1300" b="0" dirty="0" err="1">
                <a:solidFill>
                  <a:srgbClr val="5B7472"/>
                </a:solidFill>
                <a:latin typeface="Calibri"/>
              </a:rPr>
              <a:t>länger</a:t>
            </a:r>
            <a:r>
              <a:rPr sz="1300" b="0" dirty="0">
                <a:solidFill>
                  <a:srgbClr val="5B7472"/>
                </a:solidFill>
                <a:latin typeface="Calibri"/>
              </a:rPr>
              <a:t> </a:t>
            </a:r>
            <a:r>
              <a:rPr sz="1300" b="0" dirty="0" err="1">
                <a:solidFill>
                  <a:srgbClr val="5B7472"/>
                </a:solidFill>
                <a:latin typeface="Calibri"/>
              </a:rPr>
              <a:t>gearbeitet</a:t>
            </a:r>
            <a:r>
              <a:rPr sz="1300" b="0" dirty="0">
                <a:solidFill>
                  <a:srgbClr val="5B7472"/>
                </a:solidFill>
                <a:latin typeface="Calibri"/>
              </a:rPr>
              <a:t> </a:t>
            </a:r>
            <a:r>
              <a:rPr sz="1300" b="0" dirty="0" err="1">
                <a:solidFill>
                  <a:srgbClr val="5B7472"/>
                </a:solidFill>
                <a:latin typeface="Calibri"/>
              </a:rPr>
              <a:t>als</a:t>
            </a:r>
            <a:r>
              <a:rPr sz="1300" b="0" dirty="0">
                <a:solidFill>
                  <a:srgbClr val="5B7472"/>
                </a:solidFill>
                <a:latin typeface="Calibri"/>
              </a:rPr>
              <a:t> </a:t>
            </a:r>
            <a:r>
              <a:rPr sz="1300" b="0" dirty="0" err="1">
                <a:solidFill>
                  <a:srgbClr val="5B7472"/>
                </a:solidFill>
                <a:latin typeface="Calibri"/>
              </a:rPr>
              <a:t>geplant</a:t>
            </a:r>
            <a:r>
              <a:rPr sz="1300" b="0" dirty="0">
                <a:solidFill>
                  <a:srgbClr val="5B7472"/>
                </a:solidFill>
                <a:latin typeface="Calibri"/>
              </a:rPr>
              <a:t>.</a:t>
            </a:r>
          </a:p>
          <a:p>
            <a:pPr algn="l">
              <a:spcBef>
                <a:spcPts val="600"/>
              </a:spcBef>
            </a:pPr>
            <a:r>
              <a:rPr sz="1300" dirty="0" err="1">
                <a:solidFill>
                  <a:srgbClr val="5B7472"/>
                </a:solidFill>
                <a:latin typeface="Calibri"/>
              </a:rPr>
              <a:t>Elternabend</a:t>
            </a:r>
            <a:r>
              <a:rPr sz="1300" dirty="0">
                <a:solidFill>
                  <a:srgbClr val="5B7472"/>
                </a:solidFill>
                <a:latin typeface="Calibri"/>
              </a:rPr>
              <a:t>, </a:t>
            </a:r>
            <a:r>
              <a:rPr sz="1300" dirty="0" err="1">
                <a:solidFill>
                  <a:srgbClr val="5B7472"/>
                </a:solidFill>
                <a:latin typeface="Calibri"/>
              </a:rPr>
              <a:t>Vertretung</a:t>
            </a:r>
            <a:r>
              <a:rPr sz="1300" dirty="0">
                <a:solidFill>
                  <a:srgbClr val="5B7472"/>
                </a:solidFill>
                <a:latin typeface="Calibri"/>
              </a:rPr>
              <a:t>, Fest am </a:t>
            </a:r>
            <a:r>
              <a:rPr sz="1300" dirty="0" err="1">
                <a:solidFill>
                  <a:srgbClr val="5B7472"/>
                </a:solidFill>
                <a:latin typeface="Calibri"/>
              </a:rPr>
              <a:t>Wochenende</a:t>
            </a:r>
            <a:r>
              <a:rPr sz="1300" dirty="0">
                <a:solidFill>
                  <a:srgbClr val="5B7472"/>
                </a:solidFill>
                <a:latin typeface="Calibri"/>
              </a:rPr>
              <a:t>.</a:t>
            </a:r>
          </a:p>
          <a:p>
            <a:pPr algn="l">
              <a:spcBef>
                <a:spcPts val="600"/>
              </a:spcBef>
            </a:pPr>
            <a:r>
              <a:rPr sz="1300" dirty="0">
                <a:solidFill>
                  <a:srgbClr val="5B7472"/>
                </a:solidFill>
                <a:latin typeface="Calibri"/>
              </a:rPr>
              <a:t>Du </a:t>
            </a:r>
            <a:r>
              <a:rPr sz="1300" dirty="0" err="1">
                <a:solidFill>
                  <a:srgbClr val="5B7472"/>
                </a:solidFill>
                <a:latin typeface="Calibri"/>
              </a:rPr>
              <a:t>trägst</a:t>
            </a:r>
            <a:r>
              <a:rPr sz="1300" dirty="0">
                <a:solidFill>
                  <a:srgbClr val="5B7472"/>
                </a:solidFill>
                <a:latin typeface="Calibri"/>
              </a:rPr>
              <a:t> </a:t>
            </a:r>
            <a:r>
              <a:rPr sz="1300" dirty="0" err="1">
                <a:solidFill>
                  <a:srgbClr val="5B7472"/>
                </a:solidFill>
                <a:latin typeface="Calibri"/>
              </a:rPr>
              <a:t>ein</a:t>
            </a:r>
            <a:r>
              <a:rPr sz="1300" dirty="0">
                <a:solidFill>
                  <a:srgbClr val="5B7472"/>
                </a:solidFill>
                <a:latin typeface="Calibri"/>
              </a:rPr>
              <a:t>, </a:t>
            </a:r>
            <a:r>
              <a:rPr sz="1300" dirty="0" err="1">
                <a:solidFill>
                  <a:srgbClr val="5B7472"/>
                </a:solidFill>
                <a:latin typeface="Calibri"/>
              </a:rPr>
              <a:t>wann</a:t>
            </a:r>
            <a:r>
              <a:rPr sz="1300" dirty="0">
                <a:solidFill>
                  <a:srgbClr val="5B7472"/>
                </a:solidFill>
                <a:latin typeface="Calibri"/>
              </a:rPr>
              <a:t> und </a:t>
            </a:r>
            <a:r>
              <a:rPr sz="1300" dirty="0" err="1">
                <a:solidFill>
                  <a:srgbClr val="5B7472"/>
                </a:solidFill>
                <a:latin typeface="Calibri"/>
              </a:rPr>
              <a:t>warum</a:t>
            </a:r>
            <a:r>
              <a:rPr sz="1300" dirty="0">
                <a:solidFill>
                  <a:srgbClr val="5B7472"/>
                </a:solidFill>
                <a:latin typeface="Calibri"/>
              </a:rPr>
              <a:t> – die </a:t>
            </a:r>
            <a:r>
              <a:rPr sz="1300" dirty="0" err="1">
                <a:solidFill>
                  <a:srgbClr val="5B7472"/>
                </a:solidFill>
                <a:latin typeface="Calibri"/>
              </a:rPr>
              <a:t>Leitung</a:t>
            </a:r>
            <a:r>
              <a:rPr sz="1300" dirty="0">
                <a:solidFill>
                  <a:srgbClr val="5B7472"/>
                </a:solidFill>
                <a:latin typeface="Calibri"/>
              </a:rPr>
              <a:t> </a:t>
            </a:r>
            <a:r>
              <a:rPr sz="1300" dirty="0" err="1">
                <a:solidFill>
                  <a:srgbClr val="5B7472"/>
                </a:solidFill>
                <a:latin typeface="Calibri"/>
              </a:rPr>
              <a:t>sieht</a:t>
            </a:r>
            <a:r>
              <a:rPr sz="1300" dirty="0">
                <a:solidFill>
                  <a:srgbClr val="5B7472"/>
                </a:solidFill>
                <a:latin typeface="Calibri"/>
              </a:rPr>
              <a:t> es und </a:t>
            </a:r>
            <a:r>
              <a:rPr sz="1300" dirty="0" err="1">
                <a:solidFill>
                  <a:srgbClr val="5B7472"/>
                </a:solidFill>
                <a:latin typeface="Calibri"/>
              </a:rPr>
              <a:t>gibt</a:t>
            </a:r>
            <a:r>
              <a:rPr sz="1300" dirty="0">
                <a:solidFill>
                  <a:srgbClr val="5B7472"/>
                </a:solidFill>
                <a:latin typeface="Calibri"/>
              </a:rPr>
              <a:t> </a:t>
            </a:r>
            <a:r>
              <a:rPr sz="1300" dirty="0" err="1">
                <a:solidFill>
                  <a:srgbClr val="5B7472"/>
                </a:solidFill>
                <a:latin typeface="Calibri"/>
              </a:rPr>
              <a:t>frei</a:t>
            </a:r>
            <a:r>
              <a:rPr sz="1300" dirty="0">
                <a:solidFill>
                  <a:srgbClr val="5B7472"/>
                </a:solidFill>
                <a:latin typeface="Calibri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874519"/>
            <a:ext cx="5257800" cy="269748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Oval 10"/>
          <p:cNvSpPr/>
          <p:nvPr/>
        </p:nvSpPr>
        <p:spPr>
          <a:xfrm>
            <a:off x="6583680" y="2194560"/>
            <a:ext cx="685800" cy="685800"/>
          </a:xfrm>
          <a:prstGeom prst="ellipse">
            <a:avLst/>
          </a:prstGeom>
          <a:solidFill>
            <a:srgbClr val="00A8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34072" y="2304288"/>
            <a:ext cx="384048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dirty="0" err="1">
                <a:solidFill>
                  <a:srgbClr val="024E56"/>
                </a:solidFill>
                <a:latin typeface="Calibri"/>
              </a:rPr>
              <a:t>Stechen</a:t>
            </a:r>
            <a:r>
              <a:rPr sz="1700" b="1" dirty="0">
                <a:solidFill>
                  <a:srgbClr val="024E56"/>
                </a:solidFill>
                <a:latin typeface="Calibri"/>
              </a:rPr>
              <a:t> </a:t>
            </a:r>
            <a:r>
              <a:rPr sz="1700" b="1" dirty="0" err="1">
                <a:solidFill>
                  <a:srgbClr val="024E56"/>
                </a:solidFill>
                <a:latin typeface="Calibri"/>
              </a:rPr>
              <a:t>vergessen</a:t>
            </a:r>
            <a:endParaRPr sz="1700" b="1" dirty="0">
              <a:solidFill>
                <a:srgbClr val="024E56"/>
              </a:solidFill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29400" y="3108960"/>
            <a:ext cx="4617720" cy="1828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00" b="0" dirty="0">
                <a:solidFill>
                  <a:srgbClr val="5B7472"/>
                </a:solidFill>
                <a:latin typeface="Calibri"/>
              </a:rPr>
              <a:t>Die </a:t>
            </a:r>
            <a:r>
              <a:rPr sz="1300" b="0" dirty="0" err="1">
                <a:solidFill>
                  <a:srgbClr val="5B7472"/>
                </a:solidFill>
                <a:latin typeface="Calibri"/>
              </a:rPr>
              <a:t>Stempelung</a:t>
            </a:r>
            <a:r>
              <a:rPr sz="1300" b="0" dirty="0">
                <a:solidFill>
                  <a:srgbClr val="5B7472"/>
                </a:solidFill>
                <a:latin typeface="Calibri"/>
              </a:rPr>
              <a:t> </a:t>
            </a:r>
            <a:r>
              <a:rPr sz="1300" b="0" dirty="0" err="1">
                <a:solidFill>
                  <a:srgbClr val="5B7472"/>
                </a:solidFill>
                <a:latin typeface="Calibri"/>
              </a:rPr>
              <a:t>fehlt</a:t>
            </a:r>
            <a:r>
              <a:rPr sz="1300" b="0" dirty="0">
                <a:solidFill>
                  <a:srgbClr val="5B7472"/>
                </a:solidFill>
                <a:latin typeface="Calibri"/>
              </a:rPr>
              <a:t> </a:t>
            </a:r>
            <a:r>
              <a:rPr sz="1300" b="0" dirty="0" err="1">
                <a:solidFill>
                  <a:srgbClr val="5B7472"/>
                </a:solidFill>
                <a:latin typeface="Calibri"/>
              </a:rPr>
              <a:t>oder</a:t>
            </a:r>
            <a:r>
              <a:rPr sz="1300" b="0" dirty="0">
                <a:solidFill>
                  <a:srgbClr val="5B7472"/>
                </a:solidFill>
                <a:latin typeface="Calibri"/>
              </a:rPr>
              <a:t> </a:t>
            </a:r>
            <a:r>
              <a:rPr sz="1300" b="0" dirty="0" err="1">
                <a:solidFill>
                  <a:srgbClr val="5B7472"/>
                </a:solidFill>
                <a:latin typeface="Calibri"/>
              </a:rPr>
              <a:t>stimmt</a:t>
            </a:r>
            <a:r>
              <a:rPr sz="1300" b="0" dirty="0">
                <a:solidFill>
                  <a:srgbClr val="5B7472"/>
                </a:solidFill>
                <a:latin typeface="Calibri"/>
              </a:rPr>
              <a:t> nicht.</a:t>
            </a:r>
          </a:p>
          <a:p>
            <a:pPr algn="l">
              <a:spcBef>
                <a:spcPts val="600"/>
              </a:spcBef>
            </a:pPr>
            <a:r>
              <a:rPr sz="1300" dirty="0">
                <a:solidFill>
                  <a:srgbClr val="5B7472"/>
                </a:solidFill>
                <a:latin typeface="Calibri"/>
              </a:rPr>
              <a:t>Morgens </a:t>
            </a:r>
            <a:r>
              <a:rPr sz="1300" dirty="0" err="1">
                <a:solidFill>
                  <a:srgbClr val="5B7472"/>
                </a:solidFill>
                <a:latin typeface="Calibri"/>
              </a:rPr>
              <a:t>vergessen</a:t>
            </a:r>
            <a:r>
              <a:rPr sz="1300" dirty="0">
                <a:solidFill>
                  <a:srgbClr val="5B7472"/>
                </a:solidFill>
                <a:latin typeface="Calibri"/>
              </a:rPr>
              <a:t>, abends </a:t>
            </a:r>
            <a:r>
              <a:rPr sz="1300" dirty="0" err="1">
                <a:solidFill>
                  <a:srgbClr val="5B7472"/>
                </a:solidFill>
                <a:latin typeface="Calibri"/>
              </a:rPr>
              <a:t>zu</a:t>
            </a:r>
            <a:r>
              <a:rPr sz="1300" dirty="0">
                <a:solidFill>
                  <a:srgbClr val="5B7472"/>
                </a:solidFill>
                <a:latin typeface="Calibri"/>
              </a:rPr>
              <a:t> </a:t>
            </a:r>
            <a:r>
              <a:rPr sz="1300" dirty="0" err="1">
                <a:solidFill>
                  <a:srgbClr val="5B7472"/>
                </a:solidFill>
                <a:latin typeface="Calibri"/>
              </a:rPr>
              <a:t>spät</a:t>
            </a:r>
            <a:r>
              <a:rPr sz="1300" dirty="0">
                <a:solidFill>
                  <a:srgbClr val="5B7472"/>
                </a:solidFill>
                <a:latin typeface="Calibri"/>
              </a:rPr>
              <a:t> </a:t>
            </a:r>
            <a:r>
              <a:rPr sz="1300" dirty="0" err="1">
                <a:solidFill>
                  <a:srgbClr val="5B7472"/>
                </a:solidFill>
                <a:latin typeface="Calibri"/>
              </a:rPr>
              <a:t>gedrückt</a:t>
            </a:r>
            <a:r>
              <a:rPr sz="1300" dirty="0">
                <a:solidFill>
                  <a:srgbClr val="5B7472"/>
                </a:solidFill>
                <a:latin typeface="Calibri"/>
              </a:rPr>
              <a:t>.</a:t>
            </a:r>
          </a:p>
          <a:p>
            <a:pPr algn="l">
              <a:spcBef>
                <a:spcPts val="600"/>
              </a:spcBef>
            </a:pPr>
            <a:r>
              <a:rPr sz="1300" dirty="0">
                <a:solidFill>
                  <a:srgbClr val="5B7472"/>
                </a:solidFill>
                <a:latin typeface="Calibri"/>
              </a:rPr>
              <a:t>Du </a:t>
            </a:r>
            <a:r>
              <a:rPr sz="1300" dirty="0" err="1">
                <a:solidFill>
                  <a:srgbClr val="5B7472"/>
                </a:solidFill>
                <a:latin typeface="Calibri"/>
              </a:rPr>
              <a:t>schreibst</a:t>
            </a:r>
            <a:r>
              <a:rPr sz="1300" dirty="0">
                <a:solidFill>
                  <a:srgbClr val="5B7472"/>
                </a:solidFill>
                <a:latin typeface="Calibri"/>
              </a:rPr>
              <a:t> die </a:t>
            </a:r>
            <a:r>
              <a:rPr sz="1300" dirty="0" err="1">
                <a:solidFill>
                  <a:srgbClr val="5B7472"/>
                </a:solidFill>
                <a:latin typeface="Calibri"/>
              </a:rPr>
              <a:t>tatsächliche</a:t>
            </a:r>
            <a:r>
              <a:rPr sz="1300" dirty="0">
                <a:solidFill>
                  <a:srgbClr val="5B7472"/>
                </a:solidFill>
                <a:latin typeface="Calibri"/>
              </a:rPr>
              <a:t> Zeit </a:t>
            </a:r>
            <a:r>
              <a:rPr sz="1300" dirty="0" err="1">
                <a:solidFill>
                  <a:srgbClr val="5B7472"/>
                </a:solidFill>
                <a:latin typeface="Calibri"/>
              </a:rPr>
              <a:t>dazu</a:t>
            </a:r>
            <a:r>
              <a:rPr sz="1300" dirty="0">
                <a:solidFill>
                  <a:srgbClr val="5B7472"/>
                </a:solidFill>
                <a:latin typeface="Calibri"/>
              </a:rPr>
              <a:t>, </a:t>
            </a:r>
            <a:r>
              <a:rPr sz="1300" dirty="0" err="1">
                <a:solidFill>
                  <a:srgbClr val="5B7472"/>
                </a:solidFill>
                <a:latin typeface="Calibri"/>
              </a:rPr>
              <a:t>statt</a:t>
            </a:r>
            <a:r>
              <a:rPr sz="1300" dirty="0">
                <a:solidFill>
                  <a:srgbClr val="5B7472"/>
                </a:solidFill>
                <a:latin typeface="Calibri"/>
              </a:rPr>
              <a:t> </a:t>
            </a:r>
            <a:r>
              <a:rPr sz="1300" dirty="0" err="1">
                <a:solidFill>
                  <a:srgbClr val="5B7472"/>
                </a:solidFill>
                <a:latin typeface="Calibri"/>
              </a:rPr>
              <a:t>sie</a:t>
            </a:r>
            <a:r>
              <a:rPr sz="1300" dirty="0">
                <a:solidFill>
                  <a:srgbClr val="5B7472"/>
                </a:solidFill>
                <a:latin typeface="Calibri"/>
              </a:rPr>
              <a:t> </a:t>
            </a:r>
            <a:r>
              <a:rPr sz="1300" dirty="0" err="1">
                <a:solidFill>
                  <a:srgbClr val="5B7472"/>
                </a:solidFill>
                <a:latin typeface="Calibri"/>
              </a:rPr>
              <a:t>zu</a:t>
            </a:r>
            <a:r>
              <a:rPr sz="1300" dirty="0">
                <a:solidFill>
                  <a:srgbClr val="5B7472"/>
                </a:solidFill>
                <a:latin typeface="Calibri"/>
              </a:rPr>
              <a:t> </a:t>
            </a:r>
            <a:r>
              <a:rPr sz="1300" dirty="0" err="1">
                <a:solidFill>
                  <a:srgbClr val="5B7472"/>
                </a:solidFill>
                <a:latin typeface="Calibri"/>
              </a:rPr>
              <a:t>verschweigen</a:t>
            </a:r>
            <a:r>
              <a:rPr sz="1300" dirty="0">
                <a:solidFill>
                  <a:srgbClr val="5B7472"/>
                </a:solidFill>
                <a:latin typeface="Calibri"/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4892040"/>
            <a:ext cx="10881360" cy="731520"/>
          </a:xfrm>
          <a:prstGeom prst="roundRect">
            <a:avLst/>
          </a:prstGeom>
          <a:solidFill>
            <a:srgbClr val="F6FBFA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51560" y="5129784"/>
            <a:ext cx="10058400" cy="192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1" dirty="0" err="1">
                <a:solidFill>
                  <a:srgbClr val="024E56"/>
                </a:solidFill>
                <a:latin typeface="Calibri"/>
              </a:rPr>
              <a:t>Beides</a:t>
            </a:r>
            <a:r>
              <a:rPr sz="1250" b="1" dirty="0">
                <a:solidFill>
                  <a:srgbClr val="024E56"/>
                </a:solidFill>
                <a:latin typeface="Calibri"/>
              </a:rPr>
              <a:t> </a:t>
            </a:r>
            <a:r>
              <a:rPr sz="1250" b="1" dirty="0" err="1">
                <a:solidFill>
                  <a:srgbClr val="024E56"/>
                </a:solidFill>
                <a:latin typeface="Calibri"/>
              </a:rPr>
              <a:t>ist</a:t>
            </a:r>
            <a:r>
              <a:rPr sz="1250" b="1" dirty="0">
                <a:solidFill>
                  <a:srgbClr val="024E56"/>
                </a:solidFill>
                <a:latin typeface="Calibri"/>
              </a:rPr>
              <a:t> </a:t>
            </a:r>
            <a:r>
              <a:rPr sz="1250" b="1" dirty="0" err="1">
                <a:solidFill>
                  <a:srgbClr val="024E56"/>
                </a:solidFill>
                <a:latin typeface="Calibri"/>
              </a:rPr>
              <a:t>eine</a:t>
            </a:r>
            <a:r>
              <a:rPr sz="1250" b="1" dirty="0">
                <a:solidFill>
                  <a:srgbClr val="024E56"/>
                </a:solidFill>
                <a:latin typeface="Calibri"/>
              </a:rPr>
              <a:t> </a:t>
            </a:r>
            <a:r>
              <a:rPr lang="de-DE" sz="1250" b="1" dirty="0">
                <a:solidFill>
                  <a:srgbClr val="024E56"/>
                </a:solidFill>
                <a:latin typeface="Calibri"/>
              </a:rPr>
              <a:t>Bitte auf Freigabe</a:t>
            </a:r>
            <a:r>
              <a:rPr sz="1250" b="1" dirty="0">
                <a:solidFill>
                  <a:srgbClr val="024E56"/>
                </a:solidFill>
                <a:latin typeface="Calibri"/>
              </a:rPr>
              <a:t>, </a:t>
            </a:r>
            <a:r>
              <a:rPr sz="1250" b="1" dirty="0" err="1">
                <a:solidFill>
                  <a:srgbClr val="024E56"/>
                </a:solidFill>
                <a:latin typeface="Calibri"/>
              </a:rPr>
              <a:t>keine</a:t>
            </a:r>
            <a:r>
              <a:rPr sz="1250" b="1" dirty="0">
                <a:solidFill>
                  <a:srgbClr val="024E56"/>
                </a:solidFill>
                <a:latin typeface="Calibri"/>
              </a:rPr>
              <a:t> </a:t>
            </a:r>
            <a:r>
              <a:rPr sz="1250" b="1" dirty="0" err="1">
                <a:solidFill>
                  <a:srgbClr val="024E56"/>
                </a:solidFill>
                <a:latin typeface="Calibri"/>
              </a:rPr>
              <a:t>Buchung</a:t>
            </a:r>
            <a:r>
              <a:rPr sz="1250" b="1" dirty="0">
                <a:solidFill>
                  <a:srgbClr val="024E56"/>
                </a:solidFill>
                <a:latin typeface="Calibri"/>
              </a:rPr>
              <a:t>: Erst </a:t>
            </a:r>
            <a:r>
              <a:rPr sz="1250" b="1" dirty="0" err="1">
                <a:solidFill>
                  <a:srgbClr val="024E56"/>
                </a:solidFill>
                <a:latin typeface="Calibri"/>
              </a:rPr>
              <a:t>mit</a:t>
            </a:r>
            <a:r>
              <a:rPr sz="1250" b="1" dirty="0">
                <a:solidFill>
                  <a:srgbClr val="024E56"/>
                </a:solidFill>
                <a:latin typeface="Calibri"/>
              </a:rPr>
              <a:t> der </a:t>
            </a:r>
            <a:r>
              <a:rPr sz="1250" b="1" dirty="0" err="1">
                <a:solidFill>
                  <a:srgbClr val="024E56"/>
                </a:solidFill>
                <a:latin typeface="Calibri"/>
              </a:rPr>
              <a:t>Freigabe</a:t>
            </a:r>
            <a:r>
              <a:rPr sz="1250" b="1" dirty="0">
                <a:solidFill>
                  <a:srgbClr val="024E56"/>
                </a:solidFill>
                <a:latin typeface="Calibri"/>
              </a:rPr>
              <a:t> </a:t>
            </a:r>
            <a:r>
              <a:rPr sz="1250" b="1" dirty="0" err="1">
                <a:solidFill>
                  <a:srgbClr val="024E56"/>
                </a:solidFill>
                <a:latin typeface="Calibri"/>
              </a:rPr>
              <a:t>durch</a:t>
            </a:r>
            <a:r>
              <a:rPr sz="1250" b="1" dirty="0">
                <a:solidFill>
                  <a:srgbClr val="024E56"/>
                </a:solidFill>
                <a:latin typeface="Calibri"/>
              </a:rPr>
              <a:t> die </a:t>
            </a:r>
            <a:r>
              <a:rPr sz="1250" b="1" dirty="0" err="1">
                <a:solidFill>
                  <a:srgbClr val="024E56"/>
                </a:solidFill>
                <a:latin typeface="Calibri"/>
              </a:rPr>
              <a:t>Leitung</a:t>
            </a:r>
            <a:r>
              <a:rPr sz="1250" b="1" dirty="0">
                <a:solidFill>
                  <a:srgbClr val="024E56"/>
                </a:solidFill>
                <a:latin typeface="Calibri"/>
              </a:rPr>
              <a:t> </a:t>
            </a:r>
            <a:r>
              <a:rPr sz="1250" b="1" dirty="0" err="1">
                <a:solidFill>
                  <a:srgbClr val="024E56"/>
                </a:solidFill>
                <a:latin typeface="Calibri"/>
              </a:rPr>
              <a:t>wird</a:t>
            </a:r>
            <a:r>
              <a:rPr sz="1250" b="1" dirty="0">
                <a:solidFill>
                  <a:srgbClr val="024E56"/>
                </a:solidFill>
                <a:latin typeface="Calibri"/>
              </a:rPr>
              <a:t> </a:t>
            </a:r>
            <a:r>
              <a:rPr sz="1250" b="1" dirty="0" err="1">
                <a:solidFill>
                  <a:srgbClr val="024E56"/>
                </a:solidFill>
                <a:latin typeface="Calibri"/>
              </a:rPr>
              <a:t>daraus</a:t>
            </a:r>
            <a:r>
              <a:rPr sz="1250" b="1" dirty="0">
                <a:solidFill>
                  <a:srgbClr val="024E56"/>
                </a:solidFill>
                <a:latin typeface="Calibri"/>
              </a:rPr>
              <a:t> Zeit.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>
                <a:solidFill>
                  <a:srgbClr val="024E56"/>
                </a:solidFill>
                <a:latin typeface="Cambria"/>
              </a:rPr>
              <a:t>Wo finde ich das?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07008"/>
            <a:ext cx="108813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>
                <a:solidFill>
                  <a:srgbClr val="5B7472"/>
                </a:solidFill>
                <a:latin typeface="Calibri"/>
              </a:rPr>
              <a:t>Zwei Klicks, immer derselbe Weg.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>
                <a:solidFill>
                  <a:srgbClr val="5B7472"/>
                </a:solidFill>
                <a:latin typeface="Calibri"/>
              </a:rPr>
              <a:t>Überzeit &amp; Korrekturen im KIVANDO-Portal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00800"/>
            <a:ext cx="6858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>
                <a:solidFill>
                  <a:srgbClr val="5B7472"/>
                </a:solidFill>
                <a:latin typeface="Calibri"/>
              </a:rPr>
              <a:t>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920240"/>
            <a:ext cx="3291840" cy="25146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Oval 6"/>
          <p:cNvSpPr/>
          <p:nvPr/>
        </p:nvSpPr>
        <p:spPr>
          <a:xfrm>
            <a:off x="1938528" y="2240280"/>
            <a:ext cx="822960" cy="822960"/>
          </a:xfrm>
          <a:prstGeom prst="ellipse">
            <a:avLst/>
          </a:prstGeom>
          <a:solidFill>
            <a:srgbClr val="00A8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246120"/>
            <a:ext cx="283464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>
                <a:solidFill>
                  <a:srgbClr val="024E56"/>
                </a:solidFill>
                <a:latin typeface="Calibri"/>
              </a:rPr>
              <a:t>Menü „Personal“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657600"/>
            <a:ext cx="2834640" cy="192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 dirty="0">
                <a:solidFill>
                  <a:srgbClr val="5B7472"/>
                </a:solidFill>
                <a:latin typeface="Calibri"/>
              </a:rPr>
              <a:t>Oben </a:t>
            </a:r>
            <a:r>
              <a:rPr sz="1250" b="0" dirty="0" err="1">
                <a:solidFill>
                  <a:srgbClr val="5B7472"/>
                </a:solidFill>
                <a:latin typeface="Calibri"/>
              </a:rPr>
              <a:t>im</a:t>
            </a:r>
            <a:r>
              <a:rPr sz="1250" b="0" dirty="0">
                <a:solidFill>
                  <a:srgbClr val="5B7472"/>
                </a:solidFill>
                <a:latin typeface="Calibri"/>
              </a:rPr>
              <a:t> Portal,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0" y="2788920"/>
            <a:ext cx="292608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>
                <a:solidFill>
                  <a:srgbClr val="00A896"/>
                </a:solidFill>
                <a:latin typeface="Calibri"/>
              </a:rPr>
              <a:t>›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17720" y="1920240"/>
            <a:ext cx="3291840" cy="25146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Oval 11"/>
          <p:cNvSpPr/>
          <p:nvPr/>
        </p:nvSpPr>
        <p:spPr>
          <a:xfrm>
            <a:off x="5916168" y="2240280"/>
            <a:ext cx="822960" cy="822960"/>
          </a:xfrm>
          <a:prstGeom prst="ellipse">
            <a:avLst/>
          </a:prstGeom>
          <a:solidFill>
            <a:srgbClr val="00A8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46320" y="3246120"/>
            <a:ext cx="283464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>
                <a:solidFill>
                  <a:srgbClr val="024E56"/>
                </a:solidFill>
                <a:latin typeface="Calibri"/>
              </a:rPr>
              <a:t>„Überzeit / Korrekturen“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46320" y="3657600"/>
            <a:ext cx="2834640" cy="192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de-DE" sz="1250" b="0" dirty="0">
                <a:solidFill>
                  <a:srgbClr val="5B7472"/>
                </a:solidFill>
                <a:latin typeface="Calibri"/>
              </a:rPr>
              <a:t>Im aufgeklappten Menü heraussuchen</a:t>
            </a:r>
            <a:r>
              <a:rPr sz="1250" b="0" dirty="0">
                <a:solidFill>
                  <a:srgbClr val="5B7472"/>
                </a:solidFill>
                <a:latin typeface="Calibri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2440" y="2788920"/>
            <a:ext cx="292608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>
                <a:solidFill>
                  <a:srgbClr val="00A896"/>
                </a:solidFill>
                <a:latin typeface="Calibri"/>
              </a:rPr>
              <a:t>›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595360" y="1920240"/>
            <a:ext cx="3291840" cy="25146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Oval 16"/>
          <p:cNvSpPr/>
          <p:nvPr/>
        </p:nvSpPr>
        <p:spPr>
          <a:xfrm>
            <a:off x="9893808" y="2240280"/>
            <a:ext cx="822960" cy="822960"/>
          </a:xfrm>
          <a:prstGeom prst="ellipse">
            <a:avLst/>
          </a:prstGeom>
          <a:solidFill>
            <a:srgbClr val="00A8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23960" y="3246120"/>
            <a:ext cx="283464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>
                <a:solidFill>
                  <a:srgbClr val="024E56"/>
                </a:solidFill>
                <a:latin typeface="Calibri"/>
              </a:rPr>
              <a:t>Fertig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23960" y="3657600"/>
            <a:ext cx="283464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 dirty="0">
                <a:solidFill>
                  <a:srgbClr val="5B7472"/>
                </a:solidFill>
                <a:latin typeface="Calibri"/>
              </a:rPr>
              <a:t>Der </a:t>
            </a:r>
            <a:r>
              <a:rPr sz="1250" b="0" dirty="0" err="1">
                <a:solidFill>
                  <a:srgbClr val="5B7472"/>
                </a:solidFill>
                <a:latin typeface="Calibri"/>
              </a:rPr>
              <a:t>Bereich</a:t>
            </a:r>
            <a:r>
              <a:rPr sz="1250" b="0" dirty="0">
                <a:solidFill>
                  <a:srgbClr val="5B7472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5B7472"/>
                </a:solidFill>
                <a:latin typeface="Calibri"/>
              </a:rPr>
              <a:t>öffnet</a:t>
            </a:r>
            <a:r>
              <a:rPr sz="1250" b="0" dirty="0">
                <a:solidFill>
                  <a:srgbClr val="5B7472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5B7472"/>
                </a:solidFill>
                <a:latin typeface="Calibri"/>
              </a:rPr>
              <a:t>sich</a:t>
            </a:r>
            <a:r>
              <a:rPr sz="1250" b="0" dirty="0">
                <a:solidFill>
                  <a:srgbClr val="5B7472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5B7472"/>
                </a:solidFill>
                <a:latin typeface="Calibri"/>
              </a:rPr>
              <a:t>als</a:t>
            </a:r>
            <a:r>
              <a:rPr sz="1250" b="0" dirty="0">
                <a:solidFill>
                  <a:srgbClr val="5B7472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5B7472"/>
                </a:solidFill>
                <a:latin typeface="Calibri"/>
              </a:rPr>
              <a:t>eigene</a:t>
            </a:r>
            <a:r>
              <a:rPr sz="1250" b="0" dirty="0">
                <a:solidFill>
                  <a:srgbClr val="5B7472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5B7472"/>
                </a:solidFill>
                <a:latin typeface="Calibri"/>
              </a:rPr>
              <a:t>Ansicht</a:t>
            </a:r>
            <a:r>
              <a:rPr sz="1250" b="0" dirty="0">
                <a:solidFill>
                  <a:srgbClr val="5B7472"/>
                </a:solidFill>
                <a:latin typeface="Calibri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4800600"/>
            <a:ext cx="10881360" cy="841248"/>
          </a:xfrm>
          <a:prstGeom prst="roundRect">
            <a:avLst/>
          </a:prstGeom>
          <a:solidFill>
            <a:srgbClr val="F6FBFA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51560" y="5056632"/>
            <a:ext cx="10058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>
                <a:solidFill>
                  <a:srgbClr val="5B7472"/>
                </a:solidFill>
                <a:latin typeface="Calibri"/>
              </a:rPr>
              <a:t>Du siehst dort ausschließlich deine eigenen Einträge. Die Leitung sieht alle – das steht auch so auf dem Bildschirm.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>
                <a:solidFill>
                  <a:srgbClr val="024E56"/>
                </a:solidFill>
                <a:latin typeface="Cambria"/>
              </a:rPr>
              <a:t>So sieht der Bereich aus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07008"/>
            <a:ext cx="108813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>
                <a:solidFill>
                  <a:srgbClr val="5B7472"/>
                </a:solidFill>
                <a:latin typeface="Calibri"/>
              </a:rPr>
              <a:t>Oben der Zeitraum, darunter das Formular, ganz unten deine Einträge.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>
                <a:solidFill>
                  <a:srgbClr val="5B7472"/>
                </a:solidFill>
                <a:latin typeface="Calibri"/>
              </a:rPr>
              <a:t>Überzeit &amp; Korrekturen im KIVANDO-Portal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00800"/>
            <a:ext cx="6858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>
                <a:solidFill>
                  <a:srgbClr val="5B7472"/>
                </a:solidFill>
                <a:latin typeface="Calibri"/>
              </a:rPr>
              <a:t>4</a:t>
            </a:r>
          </a:p>
        </p:txBody>
      </p:sp>
      <p:pic>
        <p:nvPicPr>
          <p:cNvPr id="6" name="Picture 5" descr="1-uebersicht-und-formul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7" y="1828800"/>
            <a:ext cx="9144000" cy="4013060"/>
          </a:xfrm>
          <a:prstGeom prst="rect">
            <a:avLst/>
          </a:prstGeom>
          <a:ln w="9525">
            <a:solidFill>
              <a:srgbClr val="DCE9E7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523847" y="5988164"/>
            <a:ext cx="91440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0">
                <a:solidFill>
                  <a:srgbClr val="5B7472"/>
                </a:solidFill>
                <a:latin typeface="Calibri"/>
              </a:rPr>
              <a:t>Der Zeitraum bestimmt nur, welche Einträge unten angezeigt werden – nicht, was du eintragen kannst.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>
                <a:solidFill>
                  <a:srgbClr val="024E56"/>
                </a:solidFill>
                <a:latin typeface="Cambria"/>
              </a:rPr>
              <a:t>Was trage ich ein?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07008"/>
            <a:ext cx="108813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>
                <a:solidFill>
                  <a:srgbClr val="5B7472"/>
                </a:solidFill>
                <a:latin typeface="Calibri"/>
              </a:rPr>
              <a:t>Fünf Angaben, mehr braucht es nicht.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>
                <a:solidFill>
                  <a:srgbClr val="5B7472"/>
                </a:solidFill>
                <a:latin typeface="Calibri"/>
              </a:rPr>
              <a:t>Überzeit &amp; Korrekturen im KIVANDO-Portal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00800"/>
            <a:ext cx="6858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>
                <a:solidFill>
                  <a:srgbClr val="5B7472"/>
                </a:solidFill>
                <a:latin typeface="Calibri"/>
              </a:rPr>
              <a:t>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874519"/>
            <a:ext cx="6583680" cy="713232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2020824"/>
            <a:ext cx="21031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1">
                <a:solidFill>
                  <a:srgbClr val="024E56"/>
                </a:solidFill>
                <a:latin typeface="Calibri"/>
              </a:rPr>
              <a:t>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00400" y="2039112"/>
            <a:ext cx="3840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>
                <a:solidFill>
                  <a:srgbClr val="5B7472"/>
                </a:solidFill>
                <a:latin typeface="Calibri"/>
              </a:rPr>
              <a:t>Überzeit beantragen oder Stechen vergessen / Korrektur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697479"/>
            <a:ext cx="6583680" cy="713232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0120" y="2843784"/>
            <a:ext cx="21031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1">
                <a:solidFill>
                  <a:srgbClr val="024E56"/>
                </a:solidFill>
                <a:latin typeface="Calibri"/>
              </a:rPr>
              <a:t>Datum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00400" y="2862072"/>
            <a:ext cx="3840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>
                <a:solidFill>
                  <a:srgbClr val="5B7472"/>
                </a:solidFill>
                <a:latin typeface="Calibri"/>
              </a:rPr>
              <a:t>Der Tag, um den es geht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520439"/>
            <a:ext cx="6583680" cy="713232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60120" y="3666744"/>
            <a:ext cx="21031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1">
                <a:solidFill>
                  <a:srgbClr val="024E56"/>
                </a:solidFill>
                <a:latin typeface="Calibri"/>
              </a:rPr>
              <a:t>Von – Bis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00400" y="3685031"/>
            <a:ext cx="3840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>
                <a:solidFill>
                  <a:srgbClr val="5B7472"/>
                </a:solidFill>
                <a:latin typeface="Calibri"/>
              </a:rPr>
              <a:t>Die tatsächliche Zeit, nicht die geplante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343400"/>
            <a:ext cx="6583680" cy="713232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60120" y="4489704"/>
            <a:ext cx="21031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1">
                <a:solidFill>
                  <a:srgbClr val="024E56"/>
                </a:solidFill>
                <a:latin typeface="Calibri"/>
              </a:rPr>
              <a:t>Gruppe / Bereich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00400" y="4507992"/>
            <a:ext cx="3840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>
                <a:solidFill>
                  <a:srgbClr val="5B7472"/>
                </a:solidFill>
                <a:latin typeface="Calibri"/>
              </a:rPr>
              <a:t>Wo du warst, z. B. DW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5166360"/>
            <a:ext cx="6583680" cy="713232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60120" y="5312664"/>
            <a:ext cx="21031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1">
                <a:solidFill>
                  <a:srgbClr val="024E56"/>
                </a:solidFill>
                <a:latin typeface="Calibri"/>
              </a:rPr>
              <a:t>Begründung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00400" y="5330952"/>
            <a:ext cx="3840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>
                <a:solidFill>
                  <a:srgbClr val="5B7472"/>
                </a:solidFill>
                <a:latin typeface="Calibri"/>
              </a:rPr>
              <a:t>Ein Satz genügt: Was war los?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543800" y="1874519"/>
            <a:ext cx="3977639" cy="3794760"/>
          </a:xfrm>
          <a:prstGeom prst="roundRect">
            <a:avLst/>
          </a:prstGeom>
          <a:solidFill>
            <a:srgbClr val="F6FBFA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863840" y="2148840"/>
            <a:ext cx="33832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1">
                <a:solidFill>
                  <a:srgbClr val="024E56"/>
                </a:solidFill>
                <a:latin typeface="Calibri"/>
              </a:rPr>
              <a:t>Was die Begründung leisten muss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63840" y="2697480"/>
            <a:ext cx="3383280" cy="2926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>
                <a:solidFill>
                  <a:srgbClr val="5B7472"/>
                </a:solidFill>
                <a:latin typeface="Calibri"/>
              </a:rPr>
              <a:t>Die Leitung entscheidet Wochen später vielleicht über deinen Eintrag.</a:t>
            </a:r>
          </a:p>
          <a:p>
            <a:pPr algn="l">
              <a:spcBef>
                <a:spcPts val="600"/>
              </a:spcBef>
            </a:pPr>
            <a:r>
              <a:rPr sz="1250">
                <a:solidFill>
                  <a:srgbClr val="5B7472"/>
                </a:solidFill>
                <a:latin typeface="Calibri"/>
              </a:rPr>
              <a:t>„Elternabend Gruppe DW, Vor- und Nachbereitung" – gut.</a:t>
            </a:r>
          </a:p>
          <a:p>
            <a:pPr algn="l">
              <a:spcBef>
                <a:spcPts val="600"/>
              </a:spcBef>
            </a:pPr>
            <a:r>
              <a:rPr sz="1250">
                <a:solidFill>
                  <a:srgbClr val="5B7472"/>
                </a:solidFill>
                <a:latin typeface="Calibri"/>
              </a:rPr>
              <a:t>„Überstunden" – sagt nichts.</a:t>
            </a:r>
          </a:p>
          <a:p>
            <a:pPr algn="l">
              <a:spcBef>
                <a:spcPts val="600"/>
              </a:spcBef>
            </a:pPr>
            <a:r>
              <a:rPr sz="1250">
                <a:solidFill>
                  <a:srgbClr val="5B7472"/>
                </a:solidFill>
                <a:latin typeface="Calibri"/>
              </a:rPr>
              <a:t>Keine Namen von Kindern oder Eltern.</a:t>
            </a:r>
          </a:p>
          <a:p>
            <a:pPr algn="l">
              <a:spcBef>
                <a:spcPts val="600"/>
              </a:spcBef>
            </a:pPr>
            <a:r>
              <a:rPr sz="1250">
                <a:solidFill>
                  <a:srgbClr val="5B7472"/>
                </a:solidFill>
                <a:latin typeface="Calibri"/>
              </a:rPr>
              <a:t>Keine Krankheitsgründe – dafür gibt es die Krankmeldung.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>
                <a:solidFill>
                  <a:srgbClr val="024E56"/>
                </a:solidFill>
                <a:latin typeface="Cambria"/>
              </a:rPr>
              <a:t>Ein ausgefülltes Beispiel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07008"/>
            <a:ext cx="108813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>
                <a:solidFill>
                  <a:srgbClr val="5B7472"/>
                </a:solidFill>
                <a:latin typeface="Calibri"/>
              </a:rPr>
              <a:t>Zweieinhalb Stunden Elternabend, eingetragen am selben Tag.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>
                <a:solidFill>
                  <a:srgbClr val="5B7472"/>
                </a:solidFill>
                <a:latin typeface="Calibri"/>
              </a:rPr>
              <a:t>Überzeit &amp; Korrekturen im KIVANDO-Portal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00800"/>
            <a:ext cx="6858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>
                <a:solidFill>
                  <a:srgbClr val="5B7472"/>
                </a:solidFill>
                <a:latin typeface="Calibri"/>
              </a:rPr>
              <a:t>6</a:t>
            </a:r>
          </a:p>
        </p:txBody>
      </p:sp>
      <p:pic>
        <p:nvPicPr>
          <p:cNvPr id="6" name="Picture 5" descr="2-formular-ausgefuell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7" y="1828800"/>
            <a:ext cx="9144000" cy="4013060"/>
          </a:xfrm>
          <a:prstGeom prst="rect">
            <a:avLst/>
          </a:prstGeom>
          <a:ln w="9525">
            <a:solidFill>
              <a:srgbClr val="DCE9E7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523847" y="5988164"/>
            <a:ext cx="91440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0">
                <a:solidFill>
                  <a:srgbClr val="5B7472"/>
                </a:solidFill>
                <a:latin typeface="Calibri"/>
              </a:rPr>
              <a:t>Von 16:00 bis 18:30, Gruppe DW, mit einem Satz Begründung. Der Name steht fest – du kannst nur für dich eintragen.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>
                <a:solidFill>
                  <a:srgbClr val="024E56"/>
                </a:solidFill>
                <a:latin typeface="Cambria"/>
              </a:rPr>
              <a:t>Deine Einträge im Blick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07008"/>
            <a:ext cx="108813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>
                <a:solidFill>
                  <a:srgbClr val="5B7472"/>
                </a:solidFill>
                <a:latin typeface="Calibri"/>
              </a:rPr>
              <a:t>Filtern nach Zeitraum, Status und Art – und den Verlauf nachvollziehen.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>
                <a:solidFill>
                  <a:srgbClr val="5B7472"/>
                </a:solidFill>
                <a:latin typeface="Calibri"/>
              </a:rPr>
              <a:t>Überzeit &amp; Korrekturen im KIVANDO-Portal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00800"/>
            <a:ext cx="6858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>
                <a:solidFill>
                  <a:srgbClr val="5B7472"/>
                </a:solidFill>
                <a:latin typeface="Calibri"/>
              </a:rPr>
              <a:t>7</a:t>
            </a:r>
          </a:p>
        </p:txBody>
      </p:sp>
      <p:pic>
        <p:nvPicPr>
          <p:cNvPr id="6" name="Picture 5" descr="3-gespeicherte-eintrae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7" y="1828800"/>
            <a:ext cx="9144000" cy="4013060"/>
          </a:xfrm>
          <a:prstGeom prst="rect">
            <a:avLst/>
          </a:prstGeom>
          <a:ln w="9525">
            <a:solidFill>
              <a:srgbClr val="DCE9E7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523847" y="5988164"/>
            <a:ext cx="91440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0">
                <a:solidFill>
                  <a:srgbClr val="5B7472"/>
                </a:solidFill>
                <a:latin typeface="Calibri"/>
              </a:rPr>
              <a:t>Suchen, sortieren, nach Status filtern. Hier siehst du auch, ob etwas noch offen ist.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>
                <a:solidFill>
                  <a:srgbClr val="024E56"/>
                </a:solidFill>
                <a:latin typeface="Cambria"/>
              </a:rPr>
              <a:t>Was der Status bedeutet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07008"/>
            <a:ext cx="108813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>
                <a:solidFill>
                  <a:srgbClr val="5B7472"/>
                </a:solidFill>
                <a:latin typeface="Calibri"/>
              </a:rPr>
              <a:t>Drei Zustände – und was du jeweils tun kannst.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>
                <a:solidFill>
                  <a:srgbClr val="5B7472"/>
                </a:solidFill>
                <a:latin typeface="Calibri"/>
              </a:rPr>
              <a:t>Überzeit &amp; Korrekturen im KIVANDO-Portal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00800"/>
            <a:ext cx="6858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>
                <a:solidFill>
                  <a:srgbClr val="5B7472"/>
                </a:solidFill>
                <a:latin typeface="Calibri"/>
              </a:rPr>
              <a:t>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874519"/>
            <a:ext cx="3566160" cy="32004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19" y="2194560"/>
            <a:ext cx="292608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900" b="1">
                <a:solidFill>
                  <a:srgbClr val="024E56"/>
                </a:solidFill>
                <a:latin typeface="Cambria"/>
              </a:rPr>
              <a:t>Offen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19" y="2697480"/>
            <a:ext cx="29260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50" b="1">
                <a:solidFill>
                  <a:srgbClr val="00A896"/>
                </a:solidFill>
                <a:latin typeface="Calibri"/>
              </a:rPr>
              <a:t>Liegt bei der Leitung.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19" y="3200400"/>
            <a:ext cx="2926080" cy="1645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>
                <a:solidFill>
                  <a:srgbClr val="5B7472"/>
                </a:solidFill>
                <a:latin typeface="Calibri"/>
              </a:rPr>
              <a:t>Du kannst den Eintrag noch ändern oder löschen, solange niemand ihn bearbeitet hat.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1874519"/>
            <a:ext cx="3566160" cy="32004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709159" y="2194560"/>
            <a:ext cx="292608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900" b="1">
                <a:solidFill>
                  <a:srgbClr val="024E56"/>
                </a:solidFill>
                <a:latin typeface="Cambria"/>
              </a:rPr>
              <a:t>Genehmigt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59" y="2697480"/>
            <a:ext cx="29260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50" b="1">
                <a:solidFill>
                  <a:srgbClr val="00A896"/>
                </a:solidFill>
                <a:latin typeface="Calibri"/>
              </a:rPr>
              <a:t>Die Zeit ist anerkannt.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59" y="3200400"/>
            <a:ext cx="2926080" cy="1645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>
                <a:solidFill>
                  <a:srgbClr val="5B7472"/>
                </a:solidFill>
                <a:latin typeface="Calibri"/>
              </a:rPr>
              <a:t>Sie fließt in deine Zeitübersicht ein. Ändern geht jetzt nur noch über die Leitung.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8159" y="1874519"/>
            <a:ext cx="3566160" cy="32004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458199" y="2194560"/>
            <a:ext cx="292608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900" b="1">
                <a:solidFill>
                  <a:srgbClr val="024E56"/>
                </a:solidFill>
                <a:latin typeface="Cambria"/>
              </a:rPr>
              <a:t>Abgelehnt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58199" y="2697480"/>
            <a:ext cx="29260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50" b="1">
                <a:solidFill>
                  <a:srgbClr val="00A896"/>
                </a:solidFill>
                <a:latin typeface="Calibri"/>
              </a:rPr>
              <a:t>Mit Begründung zurückgegeben.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8199" y="3200400"/>
            <a:ext cx="2926080" cy="1645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>
                <a:solidFill>
                  <a:srgbClr val="5B7472"/>
                </a:solidFill>
                <a:latin typeface="Calibri"/>
              </a:rPr>
              <a:t>Lies die Begründung, bevor du neu einträgst – meist fehlte nur eine Angabe.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5257800"/>
            <a:ext cx="10881360" cy="841248"/>
          </a:xfrm>
          <a:prstGeom prst="roundRect">
            <a:avLst/>
          </a:prstGeom>
          <a:solidFill>
            <a:srgbClr val="F6FBFA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51560" y="5513832"/>
            <a:ext cx="10058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>
                <a:solidFill>
                  <a:srgbClr val="5B7472"/>
                </a:solidFill>
                <a:latin typeface="Calibri"/>
              </a:rPr>
              <a:t>Kein Status heißt: noch nichts gespeichert. Erst nach „Speichern" taucht der Eintrag unten in der Liste auf.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>
                <a:solidFill>
                  <a:srgbClr val="024E56"/>
                </a:solidFill>
                <a:latin typeface="Cambria"/>
              </a:rPr>
              <a:t>Was passiert nach dem Speichern?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07008"/>
            <a:ext cx="108813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>
                <a:solidFill>
                  <a:srgbClr val="5B7472"/>
                </a:solidFill>
                <a:latin typeface="Calibri"/>
              </a:rPr>
              <a:t>Drei Dinge, ohne dein Zutun.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>
                <a:solidFill>
                  <a:srgbClr val="5B7472"/>
                </a:solidFill>
                <a:latin typeface="Calibri"/>
              </a:rPr>
              <a:t>Überzeit &amp; Korrekturen im KIVANDO-Portal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00800"/>
            <a:ext cx="6858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>
                <a:solidFill>
                  <a:srgbClr val="5B7472"/>
                </a:solidFill>
                <a:latin typeface="Calibri"/>
              </a:rPr>
              <a:t>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920240"/>
            <a:ext cx="10881360" cy="11430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Oval 6"/>
          <p:cNvSpPr/>
          <p:nvPr/>
        </p:nvSpPr>
        <p:spPr>
          <a:xfrm>
            <a:off x="960120" y="2176272"/>
            <a:ext cx="640080" cy="640080"/>
          </a:xfrm>
          <a:prstGeom prst="ellipse">
            <a:avLst/>
          </a:prstGeom>
          <a:solidFill>
            <a:srgbClr val="00A8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74519" y="2176272"/>
            <a:ext cx="877824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>
                <a:solidFill>
                  <a:srgbClr val="024E56"/>
                </a:solidFill>
                <a:latin typeface="Calibri"/>
              </a:rPr>
              <a:t>Die Leitung sieht den Eintrag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74519" y="2596896"/>
            <a:ext cx="877824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>
                <a:solidFill>
                  <a:srgbClr val="5B7472"/>
                </a:solidFill>
                <a:latin typeface="Calibri"/>
              </a:rPr>
              <a:t>In derselben Ansicht, nur mit allen Personen statt nur dir.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246120"/>
            <a:ext cx="10881360" cy="11430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Oval 10"/>
          <p:cNvSpPr/>
          <p:nvPr/>
        </p:nvSpPr>
        <p:spPr>
          <a:xfrm>
            <a:off x="960120" y="3502152"/>
            <a:ext cx="640080" cy="640080"/>
          </a:xfrm>
          <a:prstGeom prst="ellipse">
            <a:avLst/>
          </a:prstGeom>
          <a:solidFill>
            <a:srgbClr val="00A8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74519" y="3502152"/>
            <a:ext cx="877824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dirty="0">
                <a:solidFill>
                  <a:srgbClr val="024E56"/>
                </a:solidFill>
                <a:latin typeface="Calibri"/>
              </a:rPr>
              <a:t>Die </a:t>
            </a:r>
            <a:r>
              <a:rPr sz="1600" b="1" dirty="0" err="1">
                <a:solidFill>
                  <a:srgbClr val="024E56"/>
                </a:solidFill>
                <a:latin typeface="Calibri"/>
              </a:rPr>
              <a:t>Zeiterfassung</a:t>
            </a:r>
            <a:r>
              <a:rPr sz="1600" b="1" dirty="0">
                <a:solidFill>
                  <a:srgbClr val="024E56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024E56"/>
                </a:solidFill>
                <a:latin typeface="Calibri"/>
              </a:rPr>
              <a:t>rechnet</a:t>
            </a:r>
            <a:r>
              <a:rPr sz="1600" b="1" dirty="0">
                <a:solidFill>
                  <a:srgbClr val="024E56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024E56"/>
                </a:solidFill>
                <a:latin typeface="Calibri"/>
              </a:rPr>
              <a:t>mit</a:t>
            </a:r>
            <a:r>
              <a:rPr lang="de-DE" sz="1600" b="1" dirty="0">
                <a:solidFill>
                  <a:srgbClr val="024E56"/>
                </a:solidFill>
                <a:latin typeface="Calibri"/>
              </a:rPr>
              <a:t> (meist externes System)</a:t>
            </a:r>
            <a:endParaRPr sz="1600" b="1" dirty="0">
              <a:solidFill>
                <a:srgbClr val="024E56"/>
              </a:solidFill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74519" y="3922776"/>
            <a:ext cx="877824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>
                <a:solidFill>
                  <a:srgbClr val="5B7472"/>
                </a:solidFill>
                <a:latin typeface="Calibri"/>
              </a:rPr>
              <a:t>Erst nach der Freigabe – vorher ist es ein Wunsch, keine Buchung.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4572000"/>
            <a:ext cx="10881360" cy="11430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Oval 14"/>
          <p:cNvSpPr/>
          <p:nvPr/>
        </p:nvSpPr>
        <p:spPr>
          <a:xfrm>
            <a:off x="960120" y="4828032"/>
            <a:ext cx="640080" cy="640080"/>
          </a:xfrm>
          <a:prstGeom prst="ellipse">
            <a:avLst/>
          </a:prstGeom>
          <a:solidFill>
            <a:srgbClr val="00A8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74519" y="4828032"/>
            <a:ext cx="877824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>
                <a:solidFill>
                  <a:srgbClr val="024E56"/>
                </a:solidFill>
                <a:latin typeface="Calibri"/>
              </a:rPr>
              <a:t>Der Verlauf bleibt nachvollziehbar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74519" y="5248656"/>
            <a:ext cx="877824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>
                <a:solidFill>
                  <a:srgbClr val="5B7472"/>
                </a:solidFill>
                <a:latin typeface="Calibri"/>
              </a:rPr>
              <a:t>Wer wann was geändert hat, steht am Eintrag. Auch für dich einsehbar.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>
                <a:solidFill>
                  <a:srgbClr val="024E56"/>
                </a:solidFill>
                <a:latin typeface="Cambria"/>
              </a:rPr>
              <a:t>Was schiefgeht – und wie nicht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07008"/>
            <a:ext cx="108813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>
                <a:solidFill>
                  <a:srgbClr val="5B7472"/>
                </a:solidFill>
                <a:latin typeface="Calibri"/>
              </a:rPr>
              <a:t>Vier Dinge, die immer wieder vorkommen.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>
                <a:solidFill>
                  <a:srgbClr val="5B7472"/>
                </a:solidFill>
                <a:latin typeface="Calibri"/>
              </a:rPr>
              <a:t>Überzeit &amp; Korrekturen im KIVANDO-Portal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00800"/>
            <a:ext cx="6858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>
                <a:solidFill>
                  <a:srgbClr val="5B7472"/>
                </a:solidFill>
                <a:latin typeface="Calibri"/>
              </a:rPr>
              <a:t>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874519"/>
            <a:ext cx="5257800" cy="13716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19" y="2130552"/>
            <a:ext cx="461772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50" b="1">
                <a:solidFill>
                  <a:srgbClr val="024E56"/>
                </a:solidFill>
                <a:latin typeface="Calibri"/>
              </a:rPr>
              <a:t>Wochen später eintragen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19" y="2587752"/>
            <a:ext cx="461772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>
                <a:solidFill>
                  <a:srgbClr val="5B7472"/>
                </a:solidFill>
                <a:latin typeface="Calibri"/>
              </a:rPr>
              <a:t>Trag am selben oder am nächsten Tag ein. Später weiß niemand mehr, was war.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874519"/>
            <a:ext cx="5257800" cy="13716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83679" y="2130552"/>
            <a:ext cx="461772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50" b="1">
                <a:solidFill>
                  <a:srgbClr val="024E56"/>
                </a:solidFill>
                <a:latin typeface="Calibri"/>
              </a:rPr>
              <a:t>Zwei Einträge für denselben Tag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79" y="2587752"/>
            <a:ext cx="461772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>
                <a:solidFill>
                  <a:srgbClr val="5B7472"/>
                </a:solidFill>
                <a:latin typeface="Calibri"/>
              </a:rPr>
              <a:t>Erst nachsehen, ob schon einer da ist – sonst prüft die Leitung doppelt.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429000"/>
            <a:ext cx="5257800" cy="13716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60119" y="3685032"/>
            <a:ext cx="461772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50" b="1">
                <a:solidFill>
                  <a:srgbClr val="024E56"/>
                </a:solidFill>
                <a:latin typeface="Calibri"/>
              </a:rPr>
              <a:t>Geplante statt tatsächliche Zeit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19" y="4142232"/>
            <a:ext cx="461772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>
                <a:solidFill>
                  <a:srgbClr val="5B7472"/>
                </a:solidFill>
                <a:latin typeface="Calibri"/>
              </a:rPr>
              <a:t>Es zählt, wann du wirklich da warst, nicht was im Dienstplan stand.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3429000"/>
            <a:ext cx="5257800" cy="13716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83679" y="3685032"/>
            <a:ext cx="461772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50" b="1">
                <a:solidFill>
                  <a:srgbClr val="024E56"/>
                </a:solidFill>
                <a:latin typeface="Calibri"/>
              </a:rPr>
              <a:t>Begründung leer lassen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79" y="4142232"/>
            <a:ext cx="461772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0">
                <a:solidFill>
                  <a:srgbClr val="5B7472"/>
                </a:solidFill>
                <a:latin typeface="Calibri"/>
              </a:rPr>
              <a:t>Ohne Begründung wird nachgefragt. Das dauert länger als ein Satz.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>
                <a:solidFill>
                  <a:srgbClr val="024E56"/>
                </a:solidFill>
                <a:latin typeface="Cambria"/>
              </a:rPr>
              <a:t>Vier Merksätze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07008"/>
            <a:ext cx="108813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>
                <a:solidFill>
                  <a:srgbClr val="5B7472"/>
                </a:solidFill>
                <a:latin typeface="Calibri"/>
              </a:rPr>
              <a:t>Wenn du nur eine Folie behältst, dann diese.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>
                <a:solidFill>
                  <a:srgbClr val="5B7472"/>
                </a:solidFill>
                <a:latin typeface="Calibri"/>
              </a:rPr>
              <a:t>Überzeit &amp; Korrekturen im KIVANDO-Portal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00800"/>
            <a:ext cx="6858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>
                <a:solidFill>
                  <a:srgbClr val="5B7472"/>
                </a:solidFill>
                <a:latin typeface="Calibri"/>
              </a:rPr>
              <a:t>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920240"/>
            <a:ext cx="10881360" cy="9601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Oval 6"/>
          <p:cNvSpPr/>
          <p:nvPr/>
        </p:nvSpPr>
        <p:spPr>
          <a:xfrm>
            <a:off x="960120" y="2084832"/>
            <a:ext cx="621792" cy="621792"/>
          </a:xfrm>
          <a:prstGeom prst="ellipse">
            <a:avLst/>
          </a:prstGeom>
          <a:solidFill>
            <a:srgbClr val="00A8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74519" y="2103120"/>
            <a:ext cx="40233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>
                <a:solidFill>
                  <a:srgbClr val="024E56"/>
                </a:solidFill>
                <a:latin typeface="Calibri"/>
              </a:rPr>
              <a:t>Sofort eintragen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35040" y="2139696"/>
            <a:ext cx="512064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00" b="0">
                <a:solidFill>
                  <a:srgbClr val="5B7472"/>
                </a:solidFill>
                <a:latin typeface="Calibri"/>
              </a:rPr>
              <a:t>Am selben Tag, solange du es noch weißt.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017520"/>
            <a:ext cx="10881360" cy="9601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Oval 10"/>
          <p:cNvSpPr/>
          <p:nvPr/>
        </p:nvSpPr>
        <p:spPr>
          <a:xfrm>
            <a:off x="960120" y="3182112"/>
            <a:ext cx="621792" cy="621792"/>
          </a:xfrm>
          <a:prstGeom prst="ellipse">
            <a:avLst/>
          </a:prstGeom>
          <a:solidFill>
            <a:srgbClr val="00A8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74519" y="3200400"/>
            <a:ext cx="40233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>
                <a:solidFill>
                  <a:srgbClr val="024E56"/>
                </a:solidFill>
                <a:latin typeface="Calibri"/>
              </a:rPr>
              <a:t>Tatsächliche Zeit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35040" y="3236976"/>
            <a:ext cx="512064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00" b="0">
                <a:solidFill>
                  <a:srgbClr val="5B7472"/>
                </a:solidFill>
                <a:latin typeface="Calibri"/>
              </a:rPr>
              <a:t>Nicht die geplante, nicht gerundet.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4114800"/>
            <a:ext cx="10881360" cy="9601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Oval 14"/>
          <p:cNvSpPr/>
          <p:nvPr/>
        </p:nvSpPr>
        <p:spPr>
          <a:xfrm>
            <a:off x="960120" y="4279392"/>
            <a:ext cx="621792" cy="621792"/>
          </a:xfrm>
          <a:prstGeom prst="ellipse">
            <a:avLst/>
          </a:prstGeom>
          <a:solidFill>
            <a:srgbClr val="00A8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74519" y="4297680"/>
            <a:ext cx="40233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>
                <a:solidFill>
                  <a:srgbClr val="024E56"/>
                </a:solidFill>
                <a:latin typeface="Calibri"/>
              </a:rPr>
              <a:t>Ein Satz Begründung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35040" y="4334256"/>
            <a:ext cx="512064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00" b="0">
                <a:solidFill>
                  <a:srgbClr val="5B7472"/>
                </a:solidFill>
                <a:latin typeface="Calibri"/>
              </a:rPr>
              <a:t>Was war los – ohne Namen, ohne Diagnosen.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5212080"/>
            <a:ext cx="10881360" cy="9601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CE9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Oval 18"/>
          <p:cNvSpPr/>
          <p:nvPr/>
        </p:nvSpPr>
        <p:spPr>
          <a:xfrm>
            <a:off x="960120" y="5376672"/>
            <a:ext cx="621792" cy="621792"/>
          </a:xfrm>
          <a:prstGeom prst="ellipse">
            <a:avLst/>
          </a:prstGeom>
          <a:solidFill>
            <a:srgbClr val="00A8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874519" y="5394960"/>
            <a:ext cx="40233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>
                <a:solidFill>
                  <a:srgbClr val="024E56"/>
                </a:solidFill>
                <a:latin typeface="Calibri"/>
              </a:rPr>
              <a:t>Offen heißt: wartet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35040" y="5431536"/>
            <a:ext cx="512064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00" b="0">
                <a:solidFill>
                  <a:srgbClr val="5B7472"/>
                </a:solidFill>
                <a:latin typeface="Calibri"/>
              </a:rPr>
              <a:t>Erst die Freigabe macht daraus Zeit.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24E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05840" y="2743200"/>
            <a:ext cx="1005840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5400" b="1">
                <a:solidFill>
                  <a:srgbClr val="FFFFFF"/>
                </a:solidFill>
                <a:latin typeface="Cambria"/>
              </a:rPr>
              <a:t>Fragen?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3794760"/>
            <a:ext cx="100584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0">
                <a:solidFill>
                  <a:srgbClr val="B3CCD4"/>
                </a:solidFill>
                <a:latin typeface="Calibri"/>
              </a:rPr>
              <a:t>Am besten gleich gemeinsam einen Eintrag anlegen – und wieder löschen.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1069</Words>
  <Application>Microsoft Office PowerPoint</Application>
  <PresentationFormat>Breitbild</PresentationFormat>
  <Paragraphs>139</Paragraphs>
  <Slides>12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6" baseType="lpstr">
      <vt:lpstr>Arial</vt:lpstr>
      <vt:lpstr>Calibri</vt:lpstr>
      <vt:lpstr>Cambria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Jens Spangenberger</cp:lastModifiedBy>
  <cp:revision>2</cp:revision>
  <dcterms:created xsi:type="dcterms:W3CDTF">2013-01-27T09:14:16Z</dcterms:created>
  <dcterms:modified xsi:type="dcterms:W3CDTF">2026-08-18T07:05:18Z</dcterms:modified>
  <cp:category/>
</cp:coreProperties>
</file>