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59" r:id="rId6"/>
    <p:sldId id="260" r:id="rId7"/>
    <p:sldId id="269" r:id="rId8"/>
    <p:sldId id="261" r:id="rId9"/>
    <p:sldId id="270" r:id="rId10"/>
    <p:sldId id="262" r:id="rId11"/>
    <p:sldId id="271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033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Begrüßung. Ziel der Viertelstunde: Jede und jeder weiß danach, wie eine Krankmeldung im Portal läuft und was danach passiert. Fragen gern zwischendurch.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Wichtig zu betonen: Der telefonische Anruf morgens bleibt bestehen, wenn das bei euch so vereinbart ist. Das Portal ersetzt die Weitergabe, nicht die persönliche Meldung.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Hier kurz live zeigen, wenn ein Beamer da ist. Der Hinweis auf den Entwurf beruhigt erfahrungsgemäß am meisten.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Der Name des Kindes ist Pflicht, weil die Freistellung personenbezogen nachgewiesen werden muss. Diagnose gehört nirgends hin – das gleich hier ansprechen.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Der rechte Kasten ist der wichtigste Teil dieser Folie. Gesundheitsdaten sind besonders geschützt; die Leitung braucht die Diagnose nicht und darf sie nicht verlangen.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Häufige Frage: Muss ich das Original noch abgeben? Das hängt an eurer Hausregelung – hier bitte konkret ansagen, was bei euch gilt.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Wenn keine Empfängeradresse hinterlegt ist, verschickt das Portal keine Mail. Das steht in den Einstellungen und ist Sache der Leitung – hier erwähnen, falls es bei euch noch offen 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Erfahrungsgemäß der wichtigste Merksatz der Schulung. Ohne Rückkehrmeldung bleibt der Fall offen und die Leitung muss nachfragen.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Offline heißt: gespeichert, aber noch nicht angekommen. Deshalb bei kurzfristigem Ausfall zusätzlich anrufen.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Die genannten Fristen sind die Voreinstellung des Moduls. Falls eure Leitung sie geändert hat, hier die tatsächlichen Werte nennen.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Diese Folie eignet sich als Aushang im Teamzimmer.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Zum Abschluss eine gemeinsame Testmeldung anlegen und wieder löschen. Das nimmt die Hemmschwelle.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E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509760" y="-1371600"/>
            <a:ext cx="4754880" cy="4754880"/>
          </a:xfrm>
          <a:prstGeom prst="ellipse">
            <a:avLst/>
          </a:prstGeom>
          <a:solidFill>
            <a:srgbClr val="02809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07040" y="4206240"/>
            <a:ext cx="3108960" cy="3108960"/>
          </a:xfrm>
          <a:prstGeom prst="ellipse">
            <a:avLst/>
          </a:prstGeom>
          <a:solidFill>
            <a:srgbClr val="02C39A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74519"/>
            <a:ext cx="859536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5000" b="1" i="0">
                <a:solidFill>
                  <a:srgbClr val="FFFFFF"/>
                </a:solidFill>
                <a:latin typeface="Cambria"/>
              </a:rPr>
              <a:t>Krank melden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859536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900" b="0" i="0">
                <a:solidFill>
                  <a:srgbClr val="02C39A"/>
                </a:solidFill>
                <a:latin typeface="Cambria"/>
              </a:rPr>
              <a:t>im KIVANDO-Portal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8595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>
                <a:solidFill>
                  <a:srgbClr val="BFE0DC"/>
                </a:solidFill>
                <a:latin typeface="Calibri"/>
              </a:rPr>
              <a:t>Einführung für das pädagogische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315968"/>
            <a:ext cx="8595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1">
                <a:solidFill>
                  <a:srgbClr val="8FC9C3"/>
                </a:solidFill>
                <a:latin typeface="Calibri"/>
              </a:rPr>
              <a:t>Eigene Krankheit · Kind krank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Warum überhaupt im Portal?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Der Anruf am Morgen bleibt – er wird nur nicht mehr weitergereicht.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5212080" cy="146304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932688" y="2212848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4208" y="2194560"/>
            <a:ext cx="393192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de-DE" sz="1700" b="1" i="0">
                <a:solidFill>
                  <a:srgbClr val="024E56"/>
                </a:solidFill>
                <a:latin typeface="Calibri"/>
              </a:rPr>
              <a:t>Direkte Erstellenung der KV-Stundenlisten</a:t>
            </a:r>
            <a:endParaRPr lang="de-DE" sz="1700" b="1" i="0" dirty="0">
              <a:solidFill>
                <a:srgbClr val="024E56"/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17920" y="1920240"/>
            <a:ext cx="5212080" cy="146304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510528" y="2212848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2048" y="2194560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Der Dienstplan weiß es sofort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2048" y="2615184"/>
            <a:ext cx="39319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Die Meldung landet direkt dort, wo die Vertretung geplant wird.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3320"/>
            <a:ext cx="5212080" cy="146304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932688" y="3995928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8" y="3977639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Du siehst deinen eigenen Stand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4398264"/>
            <a:ext cx="39319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Wann hast du gemeldet, was ist offen, wann kommst du zurück.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703320"/>
            <a:ext cx="5212080" cy="146304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10528" y="3995928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42048" y="3977639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Nachweise liegen sicher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42048" y="4398264"/>
            <a:ext cx="39319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Die Bescheinigung wird geschützt abgelegt und automatisch wieder gelöscht.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Wo finde ich die Meldung?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Drei Klicks, immer derselbe Weg.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342900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1938528" y="2240280"/>
            <a:ext cx="822960" cy="822960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024E56"/>
                </a:solidFill>
                <a:latin typeface="Calibri"/>
              </a:rPr>
              <a:t>Portal öffnen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657600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5B7472"/>
                </a:solidFill>
                <a:latin typeface="Calibri"/>
              </a:rPr>
              <a:t>Anmelden wie gewohnt – am Rechner oder am Handy.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788920"/>
            <a:ext cx="292608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800" b="1" i="0">
                <a:solidFill>
                  <a:srgbClr val="00A896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1688" y="1920240"/>
            <a:ext cx="342900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5660136" y="2240280"/>
            <a:ext cx="822960" cy="822960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3246120"/>
            <a:ext cx="29718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 dirty="0" err="1">
                <a:solidFill>
                  <a:srgbClr val="024E56"/>
                </a:solidFill>
                <a:latin typeface="Calibri"/>
              </a:rPr>
              <a:t>Menü</a:t>
            </a:r>
            <a:r>
              <a:rPr sz="1700" b="1" i="0" dirty="0">
                <a:solidFill>
                  <a:srgbClr val="024E56"/>
                </a:solidFill>
                <a:latin typeface="Calibri"/>
              </a:rPr>
              <a:t> „</a:t>
            </a:r>
            <a:r>
              <a:rPr lang="de-DE" sz="1700" b="1" i="0" dirty="0">
                <a:solidFill>
                  <a:srgbClr val="024E56"/>
                </a:solidFill>
                <a:latin typeface="Calibri"/>
              </a:rPr>
              <a:t>Weitere</a:t>
            </a:r>
            <a:r>
              <a:rPr sz="1700" b="1" i="0" dirty="0">
                <a:solidFill>
                  <a:srgbClr val="024E56"/>
                </a:solidFill>
                <a:latin typeface="Calibri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3657600"/>
            <a:ext cx="2971800" cy="3847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 dirty="0">
                <a:solidFill>
                  <a:srgbClr val="5B7472"/>
                </a:solidFill>
                <a:latin typeface="Calibri"/>
              </a:rPr>
              <a:t>Dort </a:t>
            </a:r>
            <a:r>
              <a:rPr sz="1250" b="0" i="0" dirty="0" err="1">
                <a:solidFill>
                  <a:srgbClr val="5B7472"/>
                </a:solidFill>
                <a:latin typeface="Calibri"/>
              </a:rPr>
              <a:t>steht</a:t>
            </a:r>
            <a:r>
              <a:rPr sz="1250" b="0" i="0" dirty="0">
                <a:solidFill>
                  <a:srgbClr val="5B7472"/>
                </a:solidFill>
                <a:latin typeface="Calibri"/>
              </a:rPr>
              <a:t> der </a:t>
            </a:r>
            <a:r>
              <a:rPr sz="1250" b="0" i="0" dirty="0" err="1">
                <a:solidFill>
                  <a:srgbClr val="5B7472"/>
                </a:solidFill>
                <a:latin typeface="Calibri"/>
              </a:rPr>
              <a:t>Punkt</a:t>
            </a:r>
            <a:r>
              <a:rPr lang="de-DE" sz="1250" b="0" i="0" dirty="0">
                <a:solidFill>
                  <a:srgbClr val="5B7472"/>
                </a:solidFill>
                <a:latin typeface="Calibri"/>
              </a:rPr>
              <a:t> Krankmelden/ Abmelden</a:t>
            </a:r>
            <a:endParaRPr sz="1250" b="0" i="0" dirty="0">
              <a:solidFill>
                <a:srgbClr val="5B7472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36408" y="2788920"/>
            <a:ext cx="292608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800" b="1" i="0">
                <a:solidFill>
                  <a:srgbClr val="00A896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920240"/>
            <a:ext cx="342900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81744" y="2240280"/>
            <a:ext cx="822960" cy="822960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6" y="324612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024E56"/>
                </a:solidFill>
                <a:latin typeface="Calibri"/>
              </a:rPr>
              <a:t>„Neue Meldung“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3657600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5B7472"/>
                </a:solidFill>
                <a:latin typeface="Calibri"/>
              </a:rPr>
              <a:t>Der erste Reiter. Daneben: Aktuell und Abgeschlossen.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800600"/>
            <a:ext cx="10881360" cy="841248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5056632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1">
                <a:solidFill>
                  <a:srgbClr val="024E56"/>
                </a:solidFill>
                <a:latin typeface="Calibri"/>
              </a:rPr>
              <a:t>Das Portal merkt sich deine Eingaben auf dem Gerät. Wenn dir jemand dazwischenkommt, ist nichts weg.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So sieht der Weg aus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dirty="0" err="1">
                <a:solidFill>
                  <a:srgbClr val="5B7472"/>
                </a:solidFill>
                <a:latin typeface="Calibri"/>
              </a:rPr>
              <a:t>Menü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 „</a:t>
            </a:r>
            <a:r>
              <a:rPr sz="1500" b="0" dirty="0" err="1">
                <a:solidFill>
                  <a:srgbClr val="5B7472"/>
                </a:solidFill>
                <a:latin typeface="Calibri"/>
              </a:rPr>
              <a:t>Weitere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“ – der </a:t>
            </a:r>
            <a:r>
              <a:rPr sz="1500" b="0" dirty="0" err="1">
                <a:solidFill>
                  <a:srgbClr val="5B7472"/>
                </a:solidFill>
                <a:latin typeface="Calibri"/>
              </a:rPr>
              <a:t>Eintrag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lang="de-DE" sz="1500" b="0" dirty="0">
                <a:solidFill>
                  <a:srgbClr val="5B7472"/>
                </a:solidFill>
                <a:latin typeface="Calibri"/>
              </a:rPr>
              <a:t>Krankmelden/ Abmelden </a:t>
            </a:r>
            <a:r>
              <a:rPr sz="1500" b="0" dirty="0" err="1">
                <a:solidFill>
                  <a:srgbClr val="5B7472"/>
                </a:solidFill>
                <a:latin typeface="Calibri"/>
              </a:rPr>
              <a:t>führt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B7472"/>
                </a:solidFill>
                <a:latin typeface="Calibri"/>
              </a:rPr>
              <a:t>zur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B7472"/>
                </a:solidFill>
                <a:latin typeface="Calibri"/>
              </a:rPr>
              <a:t>Meldung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pic>
        <p:nvPicPr>
          <p:cNvPr id="4" name="Picture 3" descr="1-weg-zur-meldu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1828800"/>
            <a:ext cx="9144000" cy="4063302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3847" y="602011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Dashboard mit geöffnetem Menü „Weitere“ und dem Eintrag „Krankmelden / Abmelden“.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900">
                <a:solidFill>
                  <a:srgbClr val="5B7472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Die Arten der Meldung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Fünf zur Auswahl – zwei davon betreffen dich fast immer.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5257800" cy="3611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960120" y="2194560"/>
            <a:ext cx="685800" cy="685800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0512" y="2304288"/>
            <a:ext cx="38404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024E56"/>
                </a:solidFill>
                <a:latin typeface="Calibri"/>
              </a:rPr>
              <a:t>Eigene Krankheit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108960"/>
            <a:ext cx="4617720" cy="2103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Du selbst bist krank</a:t>
            </a:r>
          </a:p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Ab dem vereinbarten Tag mit Bescheinigung</a:t>
            </a:r>
          </a:p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Zählt auf deine eigenen Krankheitstage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874519"/>
            <a:ext cx="5257800" cy="3611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583680" y="2194560"/>
            <a:ext cx="685800" cy="685800"/>
          </a:xfrm>
          <a:prstGeom prst="ellipse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34072" y="2304288"/>
            <a:ext cx="38404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024E56"/>
                </a:solidFill>
                <a:latin typeface="Calibri"/>
              </a:rPr>
              <a:t>Kind krank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3108960"/>
            <a:ext cx="4617720" cy="2103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Dein Kind ist krank, du bleibst zu Hause</a:t>
            </a:r>
          </a:p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Vor- und Nachname des Kindes eintragen</a:t>
            </a:r>
          </a:p>
          <a:p>
            <a:pPr>
              <a:spcAft>
                <a:spcPts val="900"/>
              </a:spcAft>
            </a:pPr>
            <a:r>
              <a:rPr sz="1350">
                <a:solidFill>
                  <a:srgbClr val="5B7472"/>
                </a:solidFill>
                <a:latin typeface="Calibri"/>
              </a:rPr>
              <a:t>·  Wird getrennt gezählt, nicht als eigene Krankheit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577840"/>
            <a:ext cx="10881360" cy="621792"/>
          </a:xfrm>
          <a:prstGeom prst="roundRect">
            <a:avLst/>
          </a:prstGeom>
          <a:solidFill>
            <a:srgbClr val="F6FBFA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0" rIns="256032" bIns="0" rtlCol="0" anchor="ctr"/>
          <a:lstStyle/>
          <a:p>
            <a:pPr algn="ctr"/>
            <a:r>
              <a:rPr sz="1250" b="1">
                <a:solidFill>
                  <a:srgbClr val="024E56"/>
                </a:solidFill>
                <a:latin typeface="Calibri"/>
              </a:rPr>
              <a:t>Außerdem im selben Formular:  </a:t>
            </a:r>
            <a:r>
              <a:rPr sz="1250">
                <a:solidFill>
                  <a:srgbClr val="5B7472"/>
                </a:solidFill>
                <a:latin typeface="Calibri"/>
              </a:rPr>
              <a:t>Abmeldung · Kommt später · Geht früher – für alles, was kein Krankheitsfall ist.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Was trage ich ein?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Vier Angaben, mehr braucht es nicht.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6949440" cy="877824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112263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8090"/>
                </a:solidFill>
                <a:latin typeface="Calibri"/>
              </a:rPr>
              <a:t>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7480" y="2130552"/>
            <a:ext cx="47091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0" i="0">
                <a:solidFill>
                  <a:srgbClr val="10312F"/>
                </a:solidFill>
                <a:latin typeface="Calibri"/>
              </a:rPr>
              <a:t>Eigene Krankheit oder Kind krank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07791"/>
            <a:ext cx="6949440" cy="87782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3145535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8090"/>
                </a:solidFill>
                <a:latin typeface="Calibri"/>
              </a:rPr>
              <a:t>Von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3163824"/>
            <a:ext cx="47091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0" i="0">
                <a:solidFill>
                  <a:srgbClr val="10312F"/>
                </a:solidFill>
                <a:latin typeface="Calibri"/>
              </a:rPr>
              <a:t>Erster Tag der Abwesenheit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41063"/>
            <a:ext cx="6949440" cy="877824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4178807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8090"/>
                </a:solidFill>
                <a:latin typeface="Calibri"/>
              </a:rPr>
              <a:t>Bis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7480" y="4197096"/>
            <a:ext cx="47091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0" i="0">
                <a:solidFill>
                  <a:srgbClr val="10312F"/>
                </a:solidFill>
                <a:latin typeface="Calibri"/>
              </a:rPr>
              <a:t>Voraussichtlich letzter Tag – darf später geändert werden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974336"/>
            <a:ext cx="6949440" cy="87782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5212079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8090"/>
                </a:solidFill>
                <a:latin typeface="Calibri"/>
              </a:rPr>
              <a:t>Nachricht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5230368"/>
            <a:ext cx="47091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0" i="0">
                <a:solidFill>
                  <a:srgbClr val="10312F"/>
                </a:solidFill>
                <a:latin typeface="Calibri"/>
              </a:rPr>
              <a:t>Kurz und sachlich. Keine Diagnose.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1874519"/>
            <a:ext cx="3566160" cy="4114800"/>
          </a:xfrm>
          <a:prstGeom prst="roundRect">
            <a:avLst>
              <a:gd name="adj" fmla="val 6000"/>
            </a:avLst>
          </a:prstGeom>
          <a:solidFill>
            <a:srgbClr val="024E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75320" y="219456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C39A"/>
                </a:solidFill>
                <a:latin typeface="Calibri"/>
              </a:rPr>
              <a:t>Nicht ins Feld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788920"/>
            <a:ext cx="3017520" cy="2834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250">
                <a:solidFill>
                  <a:srgbClr val="C8E4E0"/>
                </a:solidFill>
                <a:latin typeface="Calibri"/>
              </a:rPr>
              <a:t>·  Diagnose oder Befund</a:t>
            </a:r>
          </a:p>
          <a:p>
            <a:pPr>
              <a:spcAft>
                <a:spcPts val="1000"/>
              </a:spcAft>
            </a:pPr>
            <a:r>
              <a:rPr sz="1250">
                <a:solidFill>
                  <a:srgbClr val="C8E4E0"/>
                </a:solidFill>
                <a:latin typeface="Calibri"/>
              </a:rPr>
              <a:t>·  Name der Ärztin, des Arztes</a:t>
            </a:r>
          </a:p>
          <a:p>
            <a:pPr>
              <a:spcAft>
                <a:spcPts val="1000"/>
              </a:spcAft>
            </a:pPr>
            <a:r>
              <a:rPr sz="1250">
                <a:solidFill>
                  <a:srgbClr val="C8E4E0"/>
                </a:solidFill>
                <a:latin typeface="Calibri"/>
              </a:rPr>
              <a:t>·  Angaben zu anderen Personen</a:t>
            </a:r>
          </a:p>
          <a:p>
            <a:pPr>
              <a:spcAft>
                <a:spcPts val="1000"/>
              </a:spcAft>
            </a:pPr>
            <a:r>
              <a:rPr sz="1250">
                <a:solidFill>
                  <a:srgbClr val="C8E4E0"/>
                </a:solidFill>
                <a:latin typeface="Calibri"/>
              </a:rPr>
              <a:t>·  Alles, was du auch nicht aushängen würdest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Das Formular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Oben die drei Reiter, darunter die Angaben zur Meldung.</a:t>
            </a:r>
          </a:p>
        </p:txBody>
      </p:sp>
      <p:pic>
        <p:nvPicPr>
          <p:cNvPr id="4" name="Picture 3" descr="2-formular-ob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1828800"/>
            <a:ext cx="9144000" cy="4063302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3847" y="602011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Art, Von, Bis und AU-Status. Der Hinweis über den Feldern nennt die Regel: keine Diagnosen.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900">
                <a:solidFill>
                  <a:srgbClr val="5B7472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Die Bescheinigung anhängen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Ein Foto genügt – das Original bleibt bei dir.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6858000" cy="90525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96112" y="2057400"/>
            <a:ext cx="530352" cy="53035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7632" y="2029967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24E56"/>
                </a:solidFill>
                <a:latin typeface="Calibri"/>
              </a:rPr>
              <a:t>PDF, JPG, PNG oder WebP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7632" y="2368296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5B7472"/>
                </a:solidFill>
                <a:latin typeface="Calibri"/>
              </a:rPr>
              <a:t>Ein Foto vom Handy reicht völlig aus.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35224"/>
            <a:ext cx="6858000" cy="90525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896112" y="3118104"/>
            <a:ext cx="530352" cy="53035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7632" y="3090672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24E56"/>
                </a:solidFill>
                <a:latin typeface="Calibri"/>
              </a:rPr>
              <a:t>Bis 8 MB je Datei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632" y="3429000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5B7472"/>
                </a:solidFill>
                <a:latin typeface="Calibri"/>
              </a:rPr>
              <a:t>Zusammen höchstens 24 MB.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95927"/>
            <a:ext cx="6858000" cy="90525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96112" y="4178807"/>
            <a:ext cx="530352" cy="53035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4151375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24E56"/>
                </a:solidFill>
                <a:latin typeface="Calibri"/>
              </a:rPr>
              <a:t>Höchstens 5 Anhänge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7632" y="4489703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5B7472"/>
                </a:solidFill>
                <a:latin typeface="Calibri"/>
              </a:rPr>
              <a:t>Mehr braucht eine Meldung nicht.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056631"/>
            <a:ext cx="6858000" cy="90525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896112" y="5239512"/>
            <a:ext cx="530352" cy="53035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7632" y="5212079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24E56"/>
                </a:solidFill>
                <a:latin typeface="Calibri"/>
              </a:rPr>
              <a:t>Auch später möglich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27632" y="5550407"/>
            <a:ext cx="5669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5B7472"/>
                </a:solidFill>
                <a:latin typeface="Calibri"/>
              </a:rPr>
              <a:t>Erst melden, Bescheinigung nachreichen.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63840" y="1874519"/>
            <a:ext cx="365760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183879" y="2194560"/>
            <a:ext cx="30175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Wer sieht sie?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79" y="2724912"/>
            <a:ext cx="3017520" cy="1920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Anhänge liegen in einem geschützten Bereich, nicht in der normalen Mediathek. Erreichbar nur über das Portal und nur für die Personen, die deine Meldung ohnehin bearbeiten.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Anhang und Nachricht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Bescheinigung anhängen, kurze Nachricht, absenden.</a:t>
            </a:r>
          </a:p>
        </p:txBody>
      </p:sp>
      <p:pic>
        <p:nvPicPr>
          <p:cNvPr id="4" name="Picture 3" descr="3-formular-unt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1828800"/>
            <a:ext cx="9144000" cy="4063302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3847" y="602011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Bis zu fünf Anhänge, Foto direkt vom Handy möglich. Der Entwurf wird auf dem Gerät gesichert.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900">
                <a:solidFill>
                  <a:srgbClr val="5B7472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Was passiert nach dem Absenden?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Vier Dinge, ohne dein Zutun.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914400" y="2011680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9072" y="1975104"/>
            <a:ext cx="42976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Die Leitung wird benachrichtigt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0760" y="2029968"/>
            <a:ext cx="5257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Automatisch per E-Mail, sofern eine Adresse hinterlegt ist.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2608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3108960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9072" y="3072384"/>
            <a:ext cx="42976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Der Dienstplan zeigt die Abwesenheit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60" y="3127248"/>
            <a:ext cx="5257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Die Vertretung kann sofort geplant werden.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2336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914400" y="4206240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9072" y="4169664"/>
            <a:ext cx="42976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Deine Meldung steht unter „Aktuell“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4224528"/>
            <a:ext cx="5257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Dort kannst du sie ergänzen oder verlängern.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12064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5303520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⌫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9072" y="5266944"/>
            <a:ext cx="42976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Die Löschfrist beginnt zu laufen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80760" y="5321807"/>
            <a:ext cx="5257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Das Portal räumt später von selbst auf.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Die Bestätigung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Was direkt nach dem Absenden auf dem Bildschirm steht.</a:t>
            </a:r>
          </a:p>
        </p:txBody>
      </p:sp>
      <p:pic>
        <p:nvPicPr>
          <p:cNvPr id="4" name="Picture 3" descr="4-bestaetigung-uebersic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1828800"/>
            <a:ext cx="9144000" cy="4063302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3847" y="602011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Bestätigung, E-Mail an die Leitung, Dienstplan aktualisiert – und die Meldung unter „Aktuell“.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900">
                <a:solidFill>
                  <a:srgbClr val="5B7472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Zurück im Dienst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Der Schritt, der am häufigsten vergessen wird.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881360" cy="2011680"/>
          </a:xfrm>
          <a:prstGeom prst="roundRect">
            <a:avLst>
              <a:gd name="adj" fmla="val 6000"/>
            </a:avLst>
          </a:prstGeom>
          <a:solidFill>
            <a:srgbClr val="024E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1051560" y="2377440"/>
            <a:ext cx="868680" cy="868680"/>
          </a:xfrm>
          <a:prstGeom prst="ellipse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1720" y="2286000"/>
            <a:ext cx="8686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mbria"/>
              </a:rPr>
              <a:t>„Rückkehr melden“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31720" y="2852928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>
                <a:solidFill>
                  <a:srgbClr val="BFE0DC"/>
                </a:solidFill>
                <a:latin typeface="Calibri"/>
              </a:rPr>
              <a:t>Ein Klick auf deiner offenen Meldung. Erst danach gilt der Fall als abgeschlossen – und erst danach beginnt die Frist, nach der gelöscht wird.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60520"/>
            <a:ext cx="5212080" cy="178308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19" y="4416552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Länger krank als gedacht?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19" y="4828032"/>
            <a:ext cx="457200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Meldung öffnen und verlängern. Neu anlegen erzeugt doppelte Einträge.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160520"/>
            <a:ext cx="5212080" cy="1783080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4416552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24E56"/>
                </a:solidFill>
                <a:latin typeface="Calibri"/>
              </a:rPr>
              <a:t>Früher wieder da?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4828032"/>
            <a:ext cx="457200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Rückkehr mit dem tatsächlichen Datum melden. Der Dienstplan zieht nach.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Kein Netz? Trotzdem melden.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Morgens um sechs oft ein Thema.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5257800" cy="310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960120" y="2240280"/>
            <a:ext cx="731520" cy="731520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182112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024E56"/>
                </a:solidFill>
                <a:latin typeface="Calibri"/>
              </a:rPr>
              <a:t>Was das Portal tut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657600"/>
            <a:ext cx="466344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Deine Meldung wird sicher auf dem Gerät gespeichert</a:t>
            </a:r>
          </a:p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Sobald Verbindung besteht, wird sie von selbst gesendet</a:t>
            </a:r>
          </a:p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Du bekommst eine Rückmeldung, wenn es geklappt hat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920240"/>
            <a:ext cx="5257800" cy="310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583680" y="2240280"/>
            <a:ext cx="731520" cy="731520"/>
          </a:xfrm>
          <a:prstGeom prst="ellipse">
            <a:avLst/>
          </a:prstGeom>
          <a:solidFill>
            <a:srgbClr val="B85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3182112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024E56"/>
                </a:solidFill>
                <a:latin typeface="Calibri"/>
              </a:rPr>
              <a:t>Was du tun solltest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657600"/>
            <a:ext cx="466344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Später kurz nachsehen, ob die Meldung angekommen ist</a:t>
            </a:r>
          </a:p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Bei kurzfristigem Ausfall zusätzlich anrufen</a:t>
            </a:r>
          </a:p>
          <a:p>
            <a:pPr>
              <a:spcAft>
                <a:spcPts val="900"/>
              </a:spcAft>
            </a:pPr>
            <a:r>
              <a:rPr sz="1300">
                <a:solidFill>
                  <a:srgbClr val="5B7472"/>
                </a:solidFill>
                <a:latin typeface="Calibri"/>
              </a:rPr>
              <a:t>·  Das Gerät nicht vorher zurücksetzen – der Entwurf liegt darauf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Deine Daten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Gesundheitsdaten sind besonders geschützt – das Modul ist danach gebaut.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5212080" cy="1499616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19" y="2240279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8090"/>
                </a:solidFill>
                <a:latin typeface="Calibri"/>
              </a:rPr>
              <a:t>Nur deine Kita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2679191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Jede Anfrage wird gegen deine tatsächliche Zuordnung geprüft, nicht gegen eine Auswahl im Browser.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65960"/>
            <a:ext cx="5212080" cy="1499616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59" y="2240279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8090"/>
                </a:solidFill>
                <a:latin typeface="Calibri"/>
              </a:rPr>
              <a:t>Nur wer zuständig 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679191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Kolleginnen und Kollegen sehen deine Meldung nicht.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76472"/>
            <a:ext cx="5212080" cy="14996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19" y="4050791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8090"/>
                </a:solidFill>
                <a:latin typeface="Calibri"/>
              </a:rPr>
              <a:t>Automatische Löschung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19" y="4489704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Meldung nach 36 Monaten, Anhänge nach 24, Versandprotokolle nach 12.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3776472"/>
            <a:ext cx="5212080" cy="14996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59" y="4050791"/>
            <a:ext cx="45720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8090"/>
                </a:solidFill>
                <a:latin typeface="Calibri"/>
              </a:rPr>
              <a:t>Keine Inhalte im Protokoll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59" y="4489704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i="0">
                <a:solidFill>
                  <a:srgbClr val="5B7472"/>
                </a:solidFill>
                <a:latin typeface="Calibri"/>
              </a:rPr>
              <a:t>Das Löschprotokoll enthält Zahlen und Daten – keine Namen, keine Nachrichten.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024E56"/>
                </a:solidFill>
                <a:latin typeface="Cambria"/>
              </a:rPr>
              <a:t>Vier Merksätze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5B7472"/>
                </a:solidFill>
                <a:latin typeface="Calibri"/>
              </a:rPr>
              <a:t>Wenn du nur eine Folie behältst, dann diese.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914400" y="2011680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9072" y="1975104"/>
            <a:ext cx="3840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Melde früh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2029968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Lieber unvollständig und rechtzeitig als vollständig und zu spät.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2608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3108960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9072" y="3072384"/>
            <a:ext cx="3840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Keine Diagnose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3127248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Art, Zeitraum, kurze Nachricht. Mehr geht niemanden etwas 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2336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4FAF9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914400" y="4206240"/>
            <a:ext cx="566928" cy="566928"/>
          </a:xfrm>
          <a:prstGeom prst="ellipse">
            <a:avLst/>
          </a:prstGeom>
          <a:solidFill>
            <a:srgbClr val="028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9072" y="4169664"/>
            <a:ext cx="3840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Verlängern statt neu anlegen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4224528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Eine Krankheit ist ein Vorgang, nicht drei.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120640"/>
            <a:ext cx="10881360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5303520"/>
            <a:ext cx="566928" cy="566928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9072" y="5266944"/>
            <a:ext cx="3840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024E56"/>
                </a:solidFill>
                <a:latin typeface="Calibri"/>
              </a:rPr>
              <a:t>Rückkehr melden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0" y="5321807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i="0">
                <a:solidFill>
                  <a:srgbClr val="5B7472"/>
                </a:solidFill>
                <a:latin typeface="Calibri"/>
              </a:rPr>
              <a:t>Sonst bleibt der Fall offen und jemand muss nachfragen.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B7472"/>
                </a:solidFill>
                <a:latin typeface="Calibri"/>
              </a:rPr>
              <a:t>Krankmeldung im KIVANDO-Portal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B7472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4E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463040" y="3840480"/>
            <a:ext cx="4572000" cy="4572000"/>
          </a:xfrm>
          <a:prstGeom prst="ellipse">
            <a:avLst/>
          </a:prstGeom>
          <a:solidFill>
            <a:srgbClr val="02809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058400" y="-1097280"/>
            <a:ext cx="3657600" cy="3657600"/>
          </a:xfrm>
          <a:prstGeom prst="ellipse">
            <a:avLst/>
          </a:prstGeom>
          <a:solidFill>
            <a:srgbClr val="02C39A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96596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mbria"/>
              </a:rPr>
              <a:t>Fragen?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Breitbild</PresentationFormat>
  <Paragraphs>187</Paragraphs>
  <Slides>16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Jens Spangenberger</cp:lastModifiedBy>
  <cp:revision>3</cp:revision>
  <dcterms:created xsi:type="dcterms:W3CDTF">2013-01-27T09:14:16Z</dcterms:created>
  <dcterms:modified xsi:type="dcterms:W3CDTF">2026-08-13T12:29:42Z</dcterms:modified>
  <cp:category/>
</cp:coreProperties>
</file>